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7" r:id="rId5"/>
    <p:sldMasterId id="2147483696" r:id="rId6"/>
    <p:sldMasterId id="2147483711" r:id="rId7"/>
    <p:sldMasterId id="2147483718" r:id="rId8"/>
    <p:sldMasterId id="2147483725" r:id="rId9"/>
    <p:sldMasterId id="2147483732" r:id="rId10"/>
    <p:sldMasterId id="2147483738" r:id="rId11"/>
    <p:sldMasterId id="2147483745" r:id="rId12"/>
    <p:sldMasterId id="2147483752" r:id="rId13"/>
  </p:sldMasterIdLst>
  <p:notesMasterIdLst>
    <p:notesMasterId r:id="rId31"/>
  </p:notesMasterIdLst>
  <p:sldIdLst>
    <p:sldId id="257" r:id="rId14"/>
    <p:sldId id="504" r:id="rId15"/>
    <p:sldId id="496" r:id="rId16"/>
    <p:sldId id="480" r:id="rId17"/>
    <p:sldId id="481" r:id="rId18"/>
    <p:sldId id="532" r:id="rId19"/>
    <p:sldId id="465" r:id="rId20"/>
    <p:sldId id="484" r:id="rId21"/>
    <p:sldId id="499" r:id="rId22"/>
    <p:sldId id="500" r:id="rId23"/>
    <p:sldId id="530" r:id="rId24"/>
    <p:sldId id="534" r:id="rId25"/>
    <p:sldId id="535" r:id="rId26"/>
    <p:sldId id="536" r:id="rId27"/>
    <p:sldId id="501" r:id="rId28"/>
    <p:sldId id="537" r:id="rId29"/>
    <p:sldId id="476" r:id="rId30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4681" autoAdjust="0"/>
  </p:normalViewPr>
  <p:slideViewPr>
    <p:cSldViewPr>
      <p:cViewPr varScale="1">
        <p:scale>
          <a:sx n="52" d="100"/>
          <a:sy n="52" d="100"/>
        </p:scale>
        <p:origin x="102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29AA9-2F57-4C20-B9F6-39771CB74B5B}" type="doc">
      <dgm:prSet loTypeId="urn:microsoft.com/office/officeart/2005/8/layout/matrix3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370785B1-1864-45C0-94F0-9C131759084D}">
      <dgm:prSet phldrT="[Text]"/>
      <dgm:spPr/>
      <dgm:t>
        <a:bodyPr/>
        <a:lstStyle/>
        <a:p>
          <a:r>
            <a:rPr lang="en-GB" noProof="0" dirty="0"/>
            <a:t>Emigration acts as a safety valve for the labour market</a:t>
          </a:r>
        </a:p>
      </dgm:t>
    </dgm:pt>
    <dgm:pt modelId="{1FF5972A-6B0C-4702-ABF1-D05CC884FADC}" type="parTrans" cxnId="{07AEC84B-C84B-4DE3-AFB6-E2817B80E560}">
      <dgm:prSet/>
      <dgm:spPr/>
      <dgm:t>
        <a:bodyPr/>
        <a:lstStyle/>
        <a:p>
          <a:endParaRPr lang="en-GB"/>
        </a:p>
      </dgm:t>
    </dgm:pt>
    <dgm:pt modelId="{1AF79338-2646-4B29-9EFD-0BC5392FD924}" type="sibTrans" cxnId="{07AEC84B-C84B-4DE3-AFB6-E2817B80E560}">
      <dgm:prSet/>
      <dgm:spPr/>
      <dgm:t>
        <a:bodyPr/>
        <a:lstStyle/>
        <a:p>
          <a:endParaRPr lang="en-GB"/>
        </a:p>
      </dgm:t>
    </dgm:pt>
    <dgm:pt modelId="{F84F05A3-4247-4B99-96AB-0283E8C66086}">
      <dgm:prSet phldrT="[Text]"/>
      <dgm:spPr/>
      <dgm:t>
        <a:bodyPr/>
        <a:lstStyle/>
        <a:p>
          <a:r>
            <a:rPr lang="en-GB" noProof="0" dirty="0"/>
            <a:t>Remittances represent a source of finance for development</a:t>
          </a:r>
        </a:p>
      </dgm:t>
    </dgm:pt>
    <dgm:pt modelId="{64C355DD-F595-419E-8AE5-4B5FBFCDE599}" type="parTrans" cxnId="{6D2EB6D2-553B-4184-A5D1-4ED9D1904116}">
      <dgm:prSet/>
      <dgm:spPr/>
      <dgm:t>
        <a:bodyPr/>
        <a:lstStyle/>
        <a:p>
          <a:endParaRPr lang="en-GB"/>
        </a:p>
      </dgm:t>
    </dgm:pt>
    <dgm:pt modelId="{5F0709CC-E39A-4A24-9EAA-2B691BE6B393}" type="sibTrans" cxnId="{6D2EB6D2-553B-4184-A5D1-4ED9D1904116}">
      <dgm:prSet/>
      <dgm:spPr/>
      <dgm:t>
        <a:bodyPr/>
        <a:lstStyle/>
        <a:p>
          <a:endParaRPr lang="en-GB"/>
        </a:p>
      </dgm:t>
    </dgm:pt>
    <dgm:pt modelId="{FC9AF29A-20F5-459A-955B-C1ED4410C66B}">
      <dgm:prSet phldrT="[Text]"/>
      <dgm:spPr/>
      <dgm:t>
        <a:bodyPr/>
        <a:lstStyle/>
        <a:p>
          <a:r>
            <a:rPr lang="en-GB" noProof="0" dirty="0"/>
            <a:t>Diasporas are an enabler for social development</a:t>
          </a:r>
        </a:p>
      </dgm:t>
    </dgm:pt>
    <dgm:pt modelId="{ACABAEE2-65A6-42BF-9C67-BB25625A225D}" type="parTrans" cxnId="{26F3CABC-BC85-42F9-82BB-334DA219A44D}">
      <dgm:prSet/>
      <dgm:spPr/>
      <dgm:t>
        <a:bodyPr/>
        <a:lstStyle/>
        <a:p>
          <a:endParaRPr lang="en-GB"/>
        </a:p>
      </dgm:t>
    </dgm:pt>
    <dgm:pt modelId="{00095E7A-55C8-4D52-B955-2894D29618A3}" type="sibTrans" cxnId="{26F3CABC-BC85-42F9-82BB-334DA219A44D}">
      <dgm:prSet/>
      <dgm:spPr/>
      <dgm:t>
        <a:bodyPr/>
        <a:lstStyle/>
        <a:p>
          <a:endParaRPr lang="en-GB"/>
        </a:p>
      </dgm:t>
    </dgm:pt>
    <dgm:pt modelId="{A54C9EB2-EB49-42C7-B0BA-D282CA64E7CE}">
      <dgm:prSet phldrT="[Text]"/>
      <dgm:spPr/>
      <dgm:t>
        <a:bodyPr/>
        <a:lstStyle/>
        <a:p>
          <a:r>
            <a:rPr lang="fr-FR" dirty="0"/>
            <a:t>Brain circulation </a:t>
          </a:r>
          <a:r>
            <a:rPr lang="fr-FR" dirty="0" err="1"/>
            <a:t>helps</a:t>
          </a:r>
          <a:r>
            <a:rPr lang="fr-FR" dirty="0"/>
            <a:t> </a:t>
          </a:r>
          <a:r>
            <a:rPr lang="fr-FR" dirty="0" err="1"/>
            <a:t>strengthen</a:t>
          </a:r>
          <a:r>
            <a:rPr lang="fr-FR" dirty="0"/>
            <a:t> </a:t>
          </a:r>
          <a:r>
            <a:rPr lang="en-GB" noProof="0" dirty="0"/>
            <a:t>human</a:t>
          </a:r>
          <a:r>
            <a:rPr lang="fr-FR" dirty="0"/>
            <a:t> capital &amp; innovation</a:t>
          </a:r>
          <a:endParaRPr lang="en-GB" noProof="0" dirty="0"/>
        </a:p>
      </dgm:t>
    </dgm:pt>
    <dgm:pt modelId="{C9D04BDB-C96D-49C4-A839-661F530D3027}" type="parTrans" cxnId="{0568B2F0-2D69-4F30-95B8-8701A3E19958}">
      <dgm:prSet/>
      <dgm:spPr/>
      <dgm:t>
        <a:bodyPr/>
        <a:lstStyle/>
        <a:p>
          <a:endParaRPr lang="en-GB"/>
        </a:p>
      </dgm:t>
    </dgm:pt>
    <dgm:pt modelId="{79CE7E60-D762-4D96-8F3C-94043BB610A5}" type="sibTrans" cxnId="{0568B2F0-2D69-4F30-95B8-8701A3E19958}">
      <dgm:prSet/>
      <dgm:spPr/>
      <dgm:t>
        <a:bodyPr/>
        <a:lstStyle/>
        <a:p>
          <a:endParaRPr lang="en-GB"/>
        </a:p>
      </dgm:t>
    </dgm:pt>
    <dgm:pt modelId="{FF536A51-03C5-4E74-B1C3-A3B8B81AAB77}" type="pres">
      <dgm:prSet presAssocID="{62729AA9-2F57-4C20-B9F6-39771CB74B5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88EC4F-BB07-4A2D-A092-BFC67D50D2EB}" type="pres">
      <dgm:prSet presAssocID="{62729AA9-2F57-4C20-B9F6-39771CB74B5B}" presName="diamond" presStyleLbl="bgShp" presStyleIdx="0" presStyleCnt="1"/>
      <dgm:spPr/>
    </dgm:pt>
    <dgm:pt modelId="{29F9F143-F6E1-4B5B-B01C-2D7C5D35D327}" type="pres">
      <dgm:prSet presAssocID="{62729AA9-2F57-4C20-B9F6-39771CB74B5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C6A26-2346-41E4-8456-2B4059EA0C04}" type="pres">
      <dgm:prSet presAssocID="{62729AA9-2F57-4C20-B9F6-39771CB74B5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A9FB3-50F5-4FD3-8E8D-65C3034E50B1}" type="pres">
      <dgm:prSet presAssocID="{62729AA9-2F57-4C20-B9F6-39771CB74B5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B5EF2-47E5-4A51-AF46-5B5C4BA36C2A}" type="pres">
      <dgm:prSet presAssocID="{62729AA9-2F57-4C20-B9F6-39771CB74B5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68B2F0-2D69-4F30-95B8-8701A3E19958}" srcId="{62729AA9-2F57-4C20-B9F6-39771CB74B5B}" destId="{A54C9EB2-EB49-42C7-B0BA-D282CA64E7CE}" srcOrd="3" destOrd="0" parTransId="{C9D04BDB-C96D-49C4-A839-661F530D3027}" sibTransId="{79CE7E60-D762-4D96-8F3C-94043BB610A5}"/>
    <dgm:cxn modelId="{58C351AE-EF62-45FE-8503-8AEDD055A881}" type="presOf" srcId="{F84F05A3-4247-4B99-96AB-0283E8C66086}" destId="{2D5C6A26-2346-41E4-8456-2B4059EA0C04}" srcOrd="0" destOrd="0" presId="urn:microsoft.com/office/officeart/2005/8/layout/matrix3"/>
    <dgm:cxn modelId="{F31D76B5-9961-4979-962D-9FF76D80EF16}" type="presOf" srcId="{62729AA9-2F57-4C20-B9F6-39771CB74B5B}" destId="{FF536A51-03C5-4E74-B1C3-A3B8B81AAB77}" srcOrd="0" destOrd="0" presId="urn:microsoft.com/office/officeart/2005/8/layout/matrix3"/>
    <dgm:cxn modelId="{97062063-C12F-43A0-9BD4-F1076C05075C}" type="presOf" srcId="{A54C9EB2-EB49-42C7-B0BA-D282CA64E7CE}" destId="{E55B5EF2-47E5-4A51-AF46-5B5C4BA36C2A}" srcOrd="0" destOrd="0" presId="urn:microsoft.com/office/officeart/2005/8/layout/matrix3"/>
    <dgm:cxn modelId="{07AEC84B-C84B-4DE3-AFB6-E2817B80E560}" srcId="{62729AA9-2F57-4C20-B9F6-39771CB74B5B}" destId="{370785B1-1864-45C0-94F0-9C131759084D}" srcOrd="0" destOrd="0" parTransId="{1FF5972A-6B0C-4702-ABF1-D05CC884FADC}" sibTransId="{1AF79338-2646-4B29-9EFD-0BC5392FD924}"/>
    <dgm:cxn modelId="{5C78F7A6-0AF6-499D-A996-AD32ED736C4E}" type="presOf" srcId="{FC9AF29A-20F5-459A-955B-C1ED4410C66B}" destId="{16BA9FB3-50F5-4FD3-8E8D-65C3034E50B1}" srcOrd="0" destOrd="0" presId="urn:microsoft.com/office/officeart/2005/8/layout/matrix3"/>
    <dgm:cxn modelId="{6D2EB6D2-553B-4184-A5D1-4ED9D1904116}" srcId="{62729AA9-2F57-4C20-B9F6-39771CB74B5B}" destId="{F84F05A3-4247-4B99-96AB-0283E8C66086}" srcOrd="1" destOrd="0" parTransId="{64C355DD-F595-419E-8AE5-4B5FBFCDE599}" sibTransId="{5F0709CC-E39A-4A24-9EAA-2B691BE6B393}"/>
    <dgm:cxn modelId="{26F3CABC-BC85-42F9-82BB-334DA219A44D}" srcId="{62729AA9-2F57-4C20-B9F6-39771CB74B5B}" destId="{FC9AF29A-20F5-459A-955B-C1ED4410C66B}" srcOrd="2" destOrd="0" parTransId="{ACABAEE2-65A6-42BF-9C67-BB25625A225D}" sibTransId="{00095E7A-55C8-4D52-B955-2894D29618A3}"/>
    <dgm:cxn modelId="{D05CAD83-6C04-4996-94EA-2563A28F5F42}" type="presOf" srcId="{370785B1-1864-45C0-94F0-9C131759084D}" destId="{29F9F143-F6E1-4B5B-B01C-2D7C5D35D327}" srcOrd="0" destOrd="0" presId="urn:microsoft.com/office/officeart/2005/8/layout/matrix3"/>
    <dgm:cxn modelId="{F4E00F71-00E8-47A3-9D93-177619A766BC}" type="presParOf" srcId="{FF536A51-03C5-4E74-B1C3-A3B8B81AAB77}" destId="{4888EC4F-BB07-4A2D-A092-BFC67D50D2EB}" srcOrd="0" destOrd="0" presId="urn:microsoft.com/office/officeart/2005/8/layout/matrix3"/>
    <dgm:cxn modelId="{F83063FE-9CC9-4D81-80AE-6A73D7FD348C}" type="presParOf" srcId="{FF536A51-03C5-4E74-B1C3-A3B8B81AAB77}" destId="{29F9F143-F6E1-4B5B-B01C-2D7C5D35D327}" srcOrd="1" destOrd="0" presId="urn:microsoft.com/office/officeart/2005/8/layout/matrix3"/>
    <dgm:cxn modelId="{23DD6182-179C-4546-A02D-4FD38D3AA126}" type="presParOf" srcId="{FF536A51-03C5-4E74-B1C3-A3B8B81AAB77}" destId="{2D5C6A26-2346-41E4-8456-2B4059EA0C04}" srcOrd="2" destOrd="0" presId="urn:microsoft.com/office/officeart/2005/8/layout/matrix3"/>
    <dgm:cxn modelId="{1C91AECE-12AB-4DD5-8BD7-918E6214C902}" type="presParOf" srcId="{FF536A51-03C5-4E74-B1C3-A3B8B81AAB77}" destId="{16BA9FB3-50F5-4FD3-8E8D-65C3034E50B1}" srcOrd="3" destOrd="0" presId="urn:microsoft.com/office/officeart/2005/8/layout/matrix3"/>
    <dgm:cxn modelId="{D1788E44-970A-4130-B2C8-461494C199FA}" type="presParOf" srcId="{FF536A51-03C5-4E74-B1C3-A3B8B81AAB77}" destId="{E55B5EF2-47E5-4A51-AF46-5B5C4BA36C2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729AA9-2F57-4C20-B9F6-39771CB74B5B}" type="doc">
      <dgm:prSet loTypeId="urn:microsoft.com/office/officeart/2005/8/layout/matrix3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370785B1-1864-45C0-94F0-9C131759084D}">
      <dgm:prSet phldrT="[Text]" custT="1"/>
      <dgm:spPr/>
      <dgm:t>
        <a:bodyPr/>
        <a:lstStyle/>
        <a:p>
          <a:r>
            <a:rPr lang="en-GB" sz="2000" noProof="0" dirty="0"/>
            <a:t>Immigration helps reduce skills mismatches</a:t>
          </a:r>
        </a:p>
      </dgm:t>
    </dgm:pt>
    <dgm:pt modelId="{1FF5972A-6B0C-4702-ABF1-D05CC884FADC}" type="parTrans" cxnId="{07AEC84B-C84B-4DE3-AFB6-E2817B80E560}">
      <dgm:prSet/>
      <dgm:spPr/>
      <dgm:t>
        <a:bodyPr/>
        <a:lstStyle/>
        <a:p>
          <a:endParaRPr lang="en-GB" sz="2000"/>
        </a:p>
      </dgm:t>
    </dgm:pt>
    <dgm:pt modelId="{1AF79338-2646-4B29-9EFD-0BC5392FD924}" type="sibTrans" cxnId="{07AEC84B-C84B-4DE3-AFB6-E2817B80E560}">
      <dgm:prSet/>
      <dgm:spPr/>
      <dgm:t>
        <a:bodyPr/>
        <a:lstStyle/>
        <a:p>
          <a:endParaRPr lang="en-GB" sz="2000"/>
        </a:p>
      </dgm:t>
    </dgm:pt>
    <dgm:pt modelId="{F84F05A3-4247-4B99-96AB-0283E8C66086}">
      <dgm:prSet phldrT="[Text]" custT="1"/>
      <dgm:spPr/>
      <dgm:t>
        <a:bodyPr/>
        <a:lstStyle/>
        <a:p>
          <a:r>
            <a:rPr lang="en-GB" sz="2000" noProof="0" dirty="0"/>
            <a:t>Immigrants expand the domestic market</a:t>
          </a:r>
        </a:p>
      </dgm:t>
    </dgm:pt>
    <dgm:pt modelId="{64C355DD-F595-419E-8AE5-4B5FBFCDE599}" type="parTrans" cxnId="{6D2EB6D2-553B-4184-A5D1-4ED9D1904116}">
      <dgm:prSet/>
      <dgm:spPr/>
      <dgm:t>
        <a:bodyPr/>
        <a:lstStyle/>
        <a:p>
          <a:endParaRPr lang="en-GB" sz="2000"/>
        </a:p>
      </dgm:t>
    </dgm:pt>
    <dgm:pt modelId="{5F0709CC-E39A-4A24-9EAA-2B691BE6B393}" type="sibTrans" cxnId="{6D2EB6D2-553B-4184-A5D1-4ED9D1904116}">
      <dgm:prSet/>
      <dgm:spPr/>
      <dgm:t>
        <a:bodyPr/>
        <a:lstStyle/>
        <a:p>
          <a:endParaRPr lang="en-GB" sz="2000"/>
        </a:p>
      </dgm:t>
    </dgm:pt>
    <dgm:pt modelId="{FC9AF29A-20F5-459A-955B-C1ED4410C66B}">
      <dgm:prSet phldrT="[Text]" custT="1"/>
      <dgm:spPr/>
      <dgm:t>
        <a:bodyPr/>
        <a:lstStyle/>
        <a:p>
          <a:r>
            <a:rPr lang="en-GB" sz="2000" noProof="0" dirty="0"/>
            <a:t>Immigrants contribute to financing social protection systems</a:t>
          </a:r>
        </a:p>
      </dgm:t>
    </dgm:pt>
    <dgm:pt modelId="{ACABAEE2-65A6-42BF-9C67-BB25625A225D}" type="parTrans" cxnId="{26F3CABC-BC85-42F9-82BB-334DA219A44D}">
      <dgm:prSet/>
      <dgm:spPr/>
      <dgm:t>
        <a:bodyPr/>
        <a:lstStyle/>
        <a:p>
          <a:endParaRPr lang="en-GB" sz="2000"/>
        </a:p>
      </dgm:t>
    </dgm:pt>
    <dgm:pt modelId="{00095E7A-55C8-4D52-B955-2894D29618A3}" type="sibTrans" cxnId="{26F3CABC-BC85-42F9-82BB-334DA219A44D}">
      <dgm:prSet/>
      <dgm:spPr/>
      <dgm:t>
        <a:bodyPr/>
        <a:lstStyle/>
        <a:p>
          <a:endParaRPr lang="en-GB" sz="2000"/>
        </a:p>
      </dgm:t>
    </dgm:pt>
    <dgm:pt modelId="{A54C9EB2-EB49-42C7-B0BA-D282CA64E7CE}">
      <dgm:prSet phldrT="[Text]" custT="1"/>
      <dgm:spPr/>
      <dgm:t>
        <a:bodyPr/>
        <a:lstStyle/>
        <a:p>
          <a:r>
            <a:rPr lang="en-GB" sz="2000" noProof="0" dirty="0"/>
            <a:t>Immigration can lead to increased innovation &amp; </a:t>
          </a:r>
          <a:r>
            <a:rPr lang="en-GB" sz="1700" noProof="0" dirty="0"/>
            <a:t>entrepreneurship</a:t>
          </a:r>
        </a:p>
      </dgm:t>
    </dgm:pt>
    <dgm:pt modelId="{C9D04BDB-C96D-49C4-A839-661F530D3027}" type="parTrans" cxnId="{0568B2F0-2D69-4F30-95B8-8701A3E19958}">
      <dgm:prSet/>
      <dgm:spPr/>
      <dgm:t>
        <a:bodyPr/>
        <a:lstStyle/>
        <a:p>
          <a:endParaRPr lang="en-GB" sz="2000"/>
        </a:p>
      </dgm:t>
    </dgm:pt>
    <dgm:pt modelId="{79CE7E60-D762-4D96-8F3C-94043BB610A5}" type="sibTrans" cxnId="{0568B2F0-2D69-4F30-95B8-8701A3E19958}">
      <dgm:prSet/>
      <dgm:spPr/>
      <dgm:t>
        <a:bodyPr/>
        <a:lstStyle/>
        <a:p>
          <a:endParaRPr lang="en-GB" sz="2000"/>
        </a:p>
      </dgm:t>
    </dgm:pt>
    <dgm:pt modelId="{FF536A51-03C5-4E74-B1C3-A3B8B81AAB77}" type="pres">
      <dgm:prSet presAssocID="{62729AA9-2F57-4C20-B9F6-39771CB74B5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88EC4F-BB07-4A2D-A092-BFC67D50D2EB}" type="pres">
      <dgm:prSet presAssocID="{62729AA9-2F57-4C20-B9F6-39771CB74B5B}" presName="diamond" presStyleLbl="bgShp" presStyleIdx="0" presStyleCnt="1"/>
      <dgm:spPr/>
    </dgm:pt>
    <dgm:pt modelId="{29F9F143-F6E1-4B5B-B01C-2D7C5D35D327}" type="pres">
      <dgm:prSet presAssocID="{62729AA9-2F57-4C20-B9F6-39771CB74B5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C6A26-2346-41E4-8456-2B4059EA0C04}" type="pres">
      <dgm:prSet presAssocID="{62729AA9-2F57-4C20-B9F6-39771CB74B5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A9FB3-50F5-4FD3-8E8D-65C3034E50B1}" type="pres">
      <dgm:prSet presAssocID="{62729AA9-2F57-4C20-B9F6-39771CB74B5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B5EF2-47E5-4A51-AF46-5B5C4BA36C2A}" type="pres">
      <dgm:prSet presAssocID="{62729AA9-2F57-4C20-B9F6-39771CB74B5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68B2F0-2D69-4F30-95B8-8701A3E19958}" srcId="{62729AA9-2F57-4C20-B9F6-39771CB74B5B}" destId="{A54C9EB2-EB49-42C7-B0BA-D282CA64E7CE}" srcOrd="3" destOrd="0" parTransId="{C9D04BDB-C96D-49C4-A839-661F530D3027}" sibTransId="{79CE7E60-D762-4D96-8F3C-94043BB610A5}"/>
    <dgm:cxn modelId="{9816B8AB-C057-4BD1-9D8D-479096245344}" type="presOf" srcId="{A54C9EB2-EB49-42C7-B0BA-D282CA64E7CE}" destId="{E55B5EF2-47E5-4A51-AF46-5B5C4BA36C2A}" srcOrd="0" destOrd="0" presId="urn:microsoft.com/office/officeart/2005/8/layout/matrix3"/>
    <dgm:cxn modelId="{B360D4C4-1227-420E-B6F7-820EEBA6293E}" type="presOf" srcId="{F84F05A3-4247-4B99-96AB-0283E8C66086}" destId="{2D5C6A26-2346-41E4-8456-2B4059EA0C04}" srcOrd="0" destOrd="0" presId="urn:microsoft.com/office/officeart/2005/8/layout/matrix3"/>
    <dgm:cxn modelId="{07AEC84B-C84B-4DE3-AFB6-E2817B80E560}" srcId="{62729AA9-2F57-4C20-B9F6-39771CB74B5B}" destId="{370785B1-1864-45C0-94F0-9C131759084D}" srcOrd="0" destOrd="0" parTransId="{1FF5972A-6B0C-4702-ABF1-D05CC884FADC}" sibTransId="{1AF79338-2646-4B29-9EFD-0BC5392FD924}"/>
    <dgm:cxn modelId="{6D2EB6D2-553B-4184-A5D1-4ED9D1904116}" srcId="{62729AA9-2F57-4C20-B9F6-39771CB74B5B}" destId="{F84F05A3-4247-4B99-96AB-0283E8C66086}" srcOrd="1" destOrd="0" parTransId="{64C355DD-F595-419E-8AE5-4B5FBFCDE599}" sibTransId="{5F0709CC-E39A-4A24-9EAA-2B691BE6B393}"/>
    <dgm:cxn modelId="{26F3CABC-BC85-42F9-82BB-334DA219A44D}" srcId="{62729AA9-2F57-4C20-B9F6-39771CB74B5B}" destId="{FC9AF29A-20F5-459A-955B-C1ED4410C66B}" srcOrd="2" destOrd="0" parTransId="{ACABAEE2-65A6-42BF-9C67-BB25625A225D}" sibTransId="{00095E7A-55C8-4D52-B955-2894D29618A3}"/>
    <dgm:cxn modelId="{D9ACD21C-67B3-4441-81C5-E41328003C87}" type="presOf" srcId="{370785B1-1864-45C0-94F0-9C131759084D}" destId="{29F9F143-F6E1-4B5B-B01C-2D7C5D35D327}" srcOrd="0" destOrd="0" presId="urn:microsoft.com/office/officeart/2005/8/layout/matrix3"/>
    <dgm:cxn modelId="{6290D996-D05E-468E-806C-498EFC4B72CD}" type="presOf" srcId="{62729AA9-2F57-4C20-B9F6-39771CB74B5B}" destId="{FF536A51-03C5-4E74-B1C3-A3B8B81AAB77}" srcOrd="0" destOrd="0" presId="urn:microsoft.com/office/officeart/2005/8/layout/matrix3"/>
    <dgm:cxn modelId="{C865A769-4EC7-40F2-BFF7-19E3593B9E05}" type="presOf" srcId="{FC9AF29A-20F5-459A-955B-C1ED4410C66B}" destId="{16BA9FB3-50F5-4FD3-8E8D-65C3034E50B1}" srcOrd="0" destOrd="0" presId="urn:microsoft.com/office/officeart/2005/8/layout/matrix3"/>
    <dgm:cxn modelId="{7656A13A-C120-49E1-8473-0CF40321FEE7}" type="presParOf" srcId="{FF536A51-03C5-4E74-B1C3-A3B8B81AAB77}" destId="{4888EC4F-BB07-4A2D-A092-BFC67D50D2EB}" srcOrd="0" destOrd="0" presId="urn:microsoft.com/office/officeart/2005/8/layout/matrix3"/>
    <dgm:cxn modelId="{F3E586E6-C3AC-4F7B-83A6-C90D5331E0D0}" type="presParOf" srcId="{FF536A51-03C5-4E74-B1C3-A3B8B81AAB77}" destId="{29F9F143-F6E1-4B5B-B01C-2D7C5D35D327}" srcOrd="1" destOrd="0" presId="urn:microsoft.com/office/officeart/2005/8/layout/matrix3"/>
    <dgm:cxn modelId="{4FCF80CA-1F7E-4314-AF08-CD4B2BFBD8A3}" type="presParOf" srcId="{FF536A51-03C5-4E74-B1C3-A3B8B81AAB77}" destId="{2D5C6A26-2346-41E4-8456-2B4059EA0C04}" srcOrd="2" destOrd="0" presId="urn:microsoft.com/office/officeart/2005/8/layout/matrix3"/>
    <dgm:cxn modelId="{FFA83F54-D162-474E-B8D6-4E987EEF97C0}" type="presParOf" srcId="{FF536A51-03C5-4E74-B1C3-A3B8B81AAB77}" destId="{16BA9FB3-50F5-4FD3-8E8D-65C3034E50B1}" srcOrd="3" destOrd="0" presId="urn:microsoft.com/office/officeart/2005/8/layout/matrix3"/>
    <dgm:cxn modelId="{2CAD8448-048F-47A5-9156-01E61F895643}" type="presParOf" srcId="{FF536A51-03C5-4E74-B1C3-A3B8B81AAB77}" destId="{E55B5EF2-47E5-4A51-AF46-5B5C4BA36C2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8EC4F-BB07-4A2D-A092-BFC67D50D2EB}">
      <dsp:nvSpPr>
        <dsp:cNvPr id="0" name=""/>
        <dsp:cNvSpPr/>
      </dsp:nvSpPr>
      <dsp:spPr>
        <a:xfrm>
          <a:off x="197768" y="0"/>
          <a:ext cx="5112568" cy="511256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9F143-F6E1-4B5B-B01C-2D7C5D35D327}">
      <dsp:nvSpPr>
        <dsp:cNvPr id="0" name=""/>
        <dsp:cNvSpPr/>
      </dsp:nvSpPr>
      <dsp:spPr>
        <a:xfrm>
          <a:off x="683461" y="485693"/>
          <a:ext cx="1993901" cy="199390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/>
            <a:t>Emigration acts as a safety valve for the labour market</a:t>
          </a:r>
        </a:p>
      </dsp:txBody>
      <dsp:txXfrm>
        <a:off x="780795" y="583027"/>
        <a:ext cx="1799233" cy="1799233"/>
      </dsp:txXfrm>
    </dsp:sp>
    <dsp:sp modelId="{2D5C6A26-2346-41E4-8456-2B4059EA0C04}">
      <dsp:nvSpPr>
        <dsp:cNvPr id="0" name=""/>
        <dsp:cNvSpPr/>
      </dsp:nvSpPr>
      <dsp:spPr>
        <a:xfrm>
          <a:off x="2830740" y="485693"/>
          <a:ext cx="1993901" cy="1993901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/>
            <a:t>Remittances represent a source of finance for development</a:t>
          </a:r>
        </a:p>
      </dsp:txBody>
      <dsp:txXfrm>
        <a:off x="2928074" y="583027"/>
        <a:ext cx="1799233" cy="1799233"/>
      </dsp:txXfrm>
    </dsp:sp>
    <dsp:sp modelId="{16BA9FB3-50F5-4FD3-8E8D-65C3034E50B1}">
      <dsp:nvSpPr>
        <dsp:cNvPr id="0" name=""/>
        <dsp:cNvSpPr/>
      </dsp:nvSpPr>
      <dsp:spPr>
        <a:xfrm>
          <a:off x="683461" y="2632972"/>
          <a:ext cx="1993901" cy="1993901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/>
            <a:t>Diasporas are an enabler for social development</a:t>
          </a:r>
        </a:p>
      </dsp:txBody>
      <dsp:txXfrm>
        <a:off x="780795" y="2730306"/>
        <a:ext cx="1799233" cy="1799233"/>
      </dsp:txXfrm>
    </dsp:sp>
    <dsp:sp modelId="{E55B5EF2-47E5-4A51-AF46-5B5C4BA36C2A}">
      <dsp:nvSpPr>
        <dsp:cNvPr id="0" name=""/>
        <dsp:cNvSpPr/>
      </dsp:nvSpPr>
      <dsp:spPr>
        <a:xfrm>
          <a:off x="2830740" y="2632972"/>
          <a:ext cx="1993901" cy="1993901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Brain circulation </a:t>
          </a:r>
          <a:r>
            <a:rPr lang="fr-FR" sz="2000" kern="1200" dirty="0" err="1"/>
            <a:t>helps</a:t>
          </a:r>
          <a:r>
            <a:rPr lang="fr-FR" sz="2000" kern="1200" dirty="0"/>
            <a:t> </a:t>
          </a:r>
          <a:r>
            <a:rPr lang="fr-FR" sz="2000" kern="1200" dirty="0" err="1"/>
            <a:t>strengthen</a:t>
          </a:r>
          <a:r>
            <a:rPr lang="fr-FR" sz="2000" kern="1200" dirty="0"/>
            <a:t> </a:t>
          </a:r>
          <a:r>
            <a:rPr lang="en-GB" sz="2000" kern="1200" noProof="0" dirty="0"/>
            <a:t>human</a:t>
          </a:r>
          <a:r>
            <a:rPr lang="fr-FR" sz="2000" kern="1200" dirty="0"/>
            <a:t> capital &amp; innovation</a:t>
          </a:r>
          <a:endParaRPr lang="en-GB" sz="2000" kern="1200" noProof="0" dirty="0"/>
        </a:p>
      </dsp:txBody>
      <dsp:txXfrm>
        <a:off x="2928074" y="2730306"/>
        <a:ext cx="1799233" cy="1799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8EC4F-BB07-4A2D-A092-BFC67D50D2EB}">
      <dsp:nvSpPr>
        <dsp:cNvPr id="0" name=""/>
        <dsp:cNvSpPr/>
      </dsp:nvSpPr>
      <dsp:spPr>
        <a:xfrm>
          <a:off x="284971" y="0"/>
          <a:ext cx="5154186" cy="515418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9F143-F6E1-4B5B-B01C-2D7C5D35D327}">
      <dsp:nvSpPr>
        <dsp:cNvPr id="0" name=""/>
        <dsp:cNvSpPr/>
      </dsp:nvSpPr>
      <dsp:spPr>
        <a:xfrm>
          <a:off x="774618" y="489647"/>
          <a:ext cx="2010132" cy="2010132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/>
            <a:t>Immigration helps reduce skills mismatches</a:t>
          </a:r>
        </a:p>
      </dsp:txBody>
      <dsp:txXfrm>
        <a:off x="872745" y="587774"/>
        <a:ext cx="1813878" cy="1813878"/>
      </dsp:txXfrm>
    </dsp:sp>
    <dsp:sp modelId="{2D5C6A26-2346-41E4-8456-2B4059EA0C04}">
      <dsp:nvSpPr>
        <dsp:cNvPr id="0" name=""/>
        <dsp:cNvSpPr/>
      </dsp:nvSpPr>
      <dsp:spPr>
        <a:xfrm>
          <a:off x="2939376" y="489647"/>
          <a:ext cx="2010132" cy="2010132"/>
        </a:xfrm>
        <a:prstGeom prst="round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/>
            <a:t>Immigrants expand the domestic market</a:t>
          </a:r>
        </a:p>
      </dsp:txBody>
      <dsp:txXfrm>
        <a:off x="3037503" y="587774"/>
        <a:ext cx="1813878" cy="1813878"/>
      </dsp:txXfrm>
    </dsp:sp>
    <dsp:sp modelId="{16BA9FB3-50F5-4FD3-8E8D-65C3034E50B1}">
      <dsp:nvSpPr>
        <dsp:cNvPr id="0" name=""/>
        <dsp:cNvSpPr/>
      </dsp:nvSpPr>
      <dsp:spPr>
        <a:xfrm>
          <a:off x="774618" y="2654405"/>
          <a:ext cx="2010132" cy="2010132"/>
        </a:xfrm>
        <a:prstGeom prst="round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/>
            <a:t>Immigrants contribute to financing social protection systems</a:t>
          </a:r>
        </a:p>
      </dsp:txBody>
      <dsp:txXfrm>
        <a:off x="872745" y="2752532"/>
        <a:ext cx="1813878" cy="1813878"/>
      </dsp:txXfrm>
    </dsp:sp>
    <dsp:sp modelId="{E55B5EF2-47E5-4A51-AF46-5B5C4BA36C2A}">
      <dsp:nvSpPr>
        <dsp:cNvPr id="0" name=""/>
        <dsp:cNvSpPr/>
      </dsp:nvSpPr>
      <dsp:spPr>
        <a:xfrm>
          <a:off x="2939376" y="2654405"/>
          <a:ext cx="2010132" cy="2010132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/>
            <a:t>Immigration can lead to increased innovation &amp; </a:t>
          </a:r>
          <a:r>
            <a:rPr lang="en-GB" sz="1700" kern="1200" noProof="0" dirty="0"/>
            <a:t>entrepreneurship</a:t>
          </a:r>
        </a:p>
      </dsp:txBody>
      <dsp:txXfrm>
        <a:off x="3037503" y="2752532"/>
        <a:ext cx="1813878" cy="1813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F9BF1-C55E-49DB-9B00-5961C5E5262D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FFD06-1D9D-47F3-A5CA-58604F8C3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ndps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 and mobility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diaspora\remittances\FDI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9CD7-E328-425A-83EC-E9837867D85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7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What distinguishes Africa, is the high rate of intraregional emigration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2017, 53% of African emigrants were living in another country in Africa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Unpacking that figure shows that the share is much higher within Sub-Saharan Africa (71%)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71% in Eastern Africa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72% in Western Africa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79% in Middle Africa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The rate of intraregional migration in Africa is decreasing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Whereas most African emigrants were still found in Africa in 2017, the rate was higher in 1990 (66%), and has been steadily declining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This is even more evident when observing sub-regional migration rates, which were as high as 86% in Eastern and Western Africa in 1990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9E7E-D2CE-4825-875A-A05F22241AE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8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Font typeface="+mj-lt"/>
              <a:buNone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FFD06-1D9D-47F3-A5CA-58604F8C30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6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Font typeface="+mj-lt"/>
              <a:buNone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FFD06-1D9D-47F3-A5CA-58604F8C30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145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Font typeface="+mj-lt"/>
              <a:buNone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FFD06-1D9D-47F3-A5CA-58604F8C302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0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FFD06-1D9D-47F3-A5CA-58604F8C302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33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Font typeface="+mj-lt"/>
              <a:buNone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FFD06-1D9D-47F3-A5CA-58604F8C302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299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9CD7-E328-425A-83EC-E9837867D85B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7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jpe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youtube.com/user/DevCentre" TargetMode="External"/><Relationship Id="rId5" Type="http://schemas.openxmlformats.org/officeDocument/2006/relationships/hyperlink" Target="http://www.facebook.com/OECDDevelopmentCentre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26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6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501122"/>
            <a:ext cx="6300000" cy="1246495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21"/>
            <a:ext cx="6300000" cy="348813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5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B30500E-5681-43E7-BCB4-F967A3A72735}" type="datetime1">
              <a:rPr lang="en-GB" smtClean="0">
                <a:solidFill>
                  <a:prstClr val="white"/>
                </a:solidFill>
              </a:rPr>
              <a:pPr/>
              <a:t>25/05/2022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7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73CE-DC9E-4588-8A65-6A5336F090D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4BAA-EBF8-412A-A9C8-13703AED554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1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AAB89170-A55F-4828-826A-E78DAC689EAE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763" y="6411913"/>
            <a:ext cx="341312" cy="244475"/>
          </a:xfrm>
        </p:spPr>
        <p:txBody>
          <a:bodyPr rtlCol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F46FC4AE-E5F3-43AA-A8D3-C651C9A16918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55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4608512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3567" y="0"/>
            <a:ext cx="8209607" cy="2348880"/>
          </a:xfrm>
          <a:prstGeom prst="rect">
            <a:avLst/>
          </a:prstGeom>
        </p:spPr>
        <p:txBody>
          <a:bodyPr anchor="t">
            <a:normAutofit/>
          </a:bodyPr>
          <a:lstStyle>
            <a:lvl1pPr indent="0" algn="r">
              <a:spcBef>
                <a:spcPts val="0"/>
              </a:spcBef>
              <a:buNone/>
              <a:defRPr sz="4800">
                <a:solidFill>
                  <a:srgbClr val="007DC3"/>
                </a:solidFill>
              </a:defRPr>
            </a:lvl1pPr>
            <a:lvl2pPr indent="0" algn="r">
              <a:spcBef>
                <a:spcPts val="0"/>
              </a:spcBef>
              <a:buNone/>
              <a:defRPr sz="4000">
                <a:solidFill>
                  <a:srgbClr val="007DC3"/>
                </a:solidFill>
              </a:defRPr>
            </a:lvl2pPr>
            <a:lvl3pPr indent="0" algn="r">
              <a:spcBef>
                <a:spcPts val="0"/>
              </a:spcBef>
              <a:buNone/>
              <a:defRPr sz="3600">
                <a:solidFill>
                  <a:schemeClr val="bg1">
                    <a:lumMod val="50000"/>
                  </a:schemeClr>
                </a:solidFill>
              </a:defRPr>
            </a:lvl3pPr>
            <a:lvl4pPr indent="0" algn="r">
              <a:buNone/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</a:lstStyle>
          <a:p>
            <a:pPr lvl="0"/>
            <a:r>
              <a:rPr lang="en-US" dirty="0"/>
              <a:t>Unit/Publication</a:t>
            </a:r>
          </a:p>
          <a:p>
            <a:pPr lvl="1"/>
            <a:r>
              <a:rPr lang="en-US" dirty="0"/>
              <a:t>Title</a:t>
            </a:r>
          </a:p>
          <a:p>
            <a:pPr lvl="2"/>
            <a:r>
              <a:rPr lang="en-US" dirty="0"/>
              <a:t>The OECD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5864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Font typeface="Arial Unicode MS" pitchFamily="34" charset="-128"/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2000-95B7-4E0D-9739-43F9CF77B9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9087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03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9087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15FD-2412-46D0-B584-BA20AA058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104456" cy="48574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88024" y="1268760"/>
            <a:ext cx="4104456" cy="48574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0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73CE-DC9E-4588-8A65-6A5336F090D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4BAA-EBF8-412A-A9C8-13703AED554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12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BD8-CC03-49CF-9CEF-E0D972D338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9E73-D2F5-4387-A075-1E406D3AD1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0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AAB89170-A55F-4828-826A-E78DAC689EAE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763" y="6411913"/>
            <a:ext cx="341312" cy="244475"/>
          </a:xfrm>
        </p:spPr>
        <p:txBody>
          <a:bodyPr rtlCol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F46FC4AE-E5F3-43AA-A8D3-C651C9A16918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98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4608512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3567" y="0"/>
            <a:ext cx="8209607" cy="2348880"/>
          </a:xfrm>
          <a:prstGeom prst="rect">
            <a:avLst/>
          </a:prstGeom>
        </p:spPr>
        <p:txBody>
          <a:bodyPr anchor="t">
            <a:normAutofit/>
          </a:bodyPr>
          <a:lstStyle>
            <a:lvl1pPr indent="0" algn="r">
              <a:spcBef>
                <a:spcPts val="0"/>
              </a:spcBef>
              <a:buNone/>
              <a:defRPr sz="4800">
                <a:solidFill>
                  <a:srgbClr val="007DC3"/>
                </a:solidFill>
              </a:defRPr>
            </a:lvl1pPr>
            <a:lvl2pPr indent="0" algn="r">
              <a:spcBef>
                <a:spcPts val="0"/>
              </a:spcBef>
              <a:buNone/>
              <a:defRPr sz="4000">
                <a:solidFill>
                  <a:srgbClr val="007DC3"/>
                </a:solidFill>
              </a:defRPr>
            </a:lvl2pPr>
            <a:lvl3pPr indent="0" algn="r">
              <a:spcBef>
                <a:spcPts val="0"/>
              </a:spcBef>
              <a:buNone/>
              <a:defRPr sz="3600">
                <a:solidFill>
                  <a:schemeClr val="bg1">
                    <a:lumMod val="50000"/>
                  </a:schemeClr>
                </a:solidFill>
              </a:defRPr>
            </a:lvl3pPr>
            <a:lvl4pPr indent="0" algn="r">
              <a:buNone/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</a:lstStyle>
          <a:p>
            <a:pPr lvl="0"/>
            <a:r>
              <a:rPr lang="en-US" dirty="0"/>
              <a:t>Unit/Publication</a:t>
            </a:r>
          </a:p>
          <a:p>
            <a:pPr lvl="1"/>
            <a:r>
              <a:rPr lang="en-US" dirty="0"/>
              <a:t>Title</a:t>
            </a:r>
          </a:p>
          <a:p>
            <a:pPr lvl="2"/>
            <a:r>
              <a:rPr lang="en-US" dirty="0"/>
              <a:t>The OECD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108092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Font typeface="Arial Unicode MS" pitchFamily="34" charset="-128"/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2000-95B7-4E0D-9739-43F9CF77B9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9087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4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B9669838-CEC8-43F2-877E-20C02A42FE05}" type="datetime1">
              <a:rPr lang="en-GB" smtClean="0"/>
              <a:pPr/>
              <a:t>25/05/2022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F562AE7-8299-4673-AF24-0D06E020397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2312446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9087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15FD-2412-46D0-B584-BA20AA058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104456" cy="48574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88024" y="1268760"/>
            <a:ext cx="4104456" cy="48574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73CE-DC9E-4588-8A65-6A5336F090D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4BAA-EBF8-412A-A9C8-13703AED554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17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BD8-CC03-49CF-9CEF-E0D972D338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9E73-D2F5-4387-A075-1E406D3AD1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22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4608512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3567" y="0"/>
            <a:ext cx="8209607" cy="2348880"/>
          </a:xfrm>
          <a:prstGeom prst="rect">
            <a:avLst/>
          </a:prstGeom>
        </p:spPr>
        <p:txBody>
          <a:bodyPr anchor="t">
            <a:normAutofit/>
          </a:bodyPr>
          <a:lstStyle>
            <a:lvl1pPr indent="0" algn="r">
              <a:spcBef>
                <a:spcPts val="0"/>
              </a:spcBef>
              <a:buNone/>
              <a:defRPr sz="4800">
                <a:solidFill>
                  <a:srgbClr val="007DC3"/>
                </a:solidFill>
              </a:defRPr>
            </a:lvl1pPr>
            <a:lvl2pPr indent="0" algn="r">
              <a:spcBef>
                <a:spcPts val="0"/>
              </a:spcBef>
              <a:buNone/>
              <a:defRPr sz="4000">
                <a:solidFill>
                  <a:srgbClr val="007DC3"/>
                </a:solidFill>
              </a:defRPr>
            </a:lvl2pPr>
            <a:lvl3pPr indent="0" algn="r">
              <a:spcBef>
                <a:spcPts val="0"/>
              </a:spcBef>
              <a:buNone/>
              <a:defRPr sz="3600">
                <a:solidFill>
                  <a:schemeClr val="bg1">
                    <a:lumMod val="50000"/>
                  </a:schemeClr>
                </a:solidFill>
              </a:defRPr>
            </a:lvl3pPr>
            <a:lvl4pPr indent="0" algn="r">
              <a:buNone/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</a:lstStyle>
          <a:p>
            <a:pPr lvl="0"/>
            <a:r>
              <a:rPr lang="en-US" dirty="0"/>
              <a:t>Unit/Publication</a:t>
            </a:r>
          </a:p>
          <a:p>
            <a:pPr lvl="1"/>
            <a:r>
              <a:rPr lang="en-US" dirty="0"/>
              <a:t>Title</a:t>
            </a:r>
          </a:p>
          <a:p>
            <a:pPr lvl="2"/>
            <a:r>
              <a:rPr lang="en-US" dirty="0"/>
              <a:t>The OECD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1937079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Font typeface="Arial Unicode MS" pitchFamily="34" charset="-128"/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2000-95B7-4E0D-9739-43F9CF77B9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9087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20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9087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15FD-2412-46D0-B584-BA20AA058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104456" cy="48574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88024" y="1268760"/>
            <a:ext cx="4104456" cy="48574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44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73CE-DC9E-4588-8A65-6A5336F090D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4BAA-EBF8-412A-A9C8-13703AED554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30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BD8-CC03-49CF-9CEF-E0D972D338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9E73-D2F5-4387-A075-1E406D3AD1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70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AAB89170-A55F-4828-826A-E78DAC689EAE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763" y="6411913"/>
            <a:ext cx="341312" cy="244475"/>
          </a:xfrm>
        </p:spPr>
        <p:txBody>
          <a:bodyPr rtlCol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F46FC4AE-E5F3-43AA-A8D3-C651C9A16918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8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4608512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3567" y="0"/>
            <a:ext cx="8209607" cy="2348880"/>
          </a:xfrm>
          <a:prstGeom prst="rect">
            <a:avLst/>
          </a:prstGeom>
        </p:spPr>
        <p:txBody>
          <a:bodyPr anchor="t">
            <a:normAutofit/>
          </a:bodyPr>
          <a:lstStyle>
            <a:lvl1pPr indent="0" algn="r">
              <a:spcBef>
                <a:spcPts val="0"/>
              </a:spcBef>
              <a:buNone/>
              <a:defRPr sz="4800">
                <a:solidFill>
                  <a:srgbClr val="007DC3"/>
                </a:solidFill>
              </a:defRPr>
            </a:lvl1pPr>
            <a:lvl2pPr indent="0" algn="r">
              <a:spcBef>
                <a:spcPts val="0"/>
              </a:spcBef>
              <a:buNone/>
              <a:defRPr sz="4000">
                <a:solidFill>
                  <a:srgbClr val="007DC3"/>
                </a:solidFill>
              </a:defRPr>
            </a:lvl2pPr>
            <a:lvl3pPr indent="0" algn="r">
              <a:spcBef>
                <a:spcPts val="0"/>
              </a:spcBef>
              <a:buNone/>
              <a:defRPr sz="3600">
                <a:solidFill>
                  <a:schemeClr val="bg1">
                    <a:lumMod val="50000"/>
                  </a:schemeClr>
                </a:solidFill>
              </a:defRPr>
            </a:lvl3pPr>
            <a:lvl4pPr indent="0" algn="r">
              <a:buNone/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</a:lstStyle>
          <a:p>
            <a:pPr lvl="0"/>
            <a:r>
              <a:rPr lang="en-US" dirty="0"/>
              <a:t>Unit/Publication</a:t>
            </a:r>
          </a:p>
          <a:p>
            <a:pPr lvl="1"/>
            <a:r>
              <a:rPr lang="en-US" dirty="0"/>
              <a:t>Title</a:t>
            </a:r>
          </a:p>
          <a:p>
            <a:pPr lvl="2"/>
            <a:r>
              <a:rPr lang="en-US" dirty="0"/>
              <a:t>The OECD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363910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32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66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6776BE79-F20D-4780-A8F1-7426CAB12773}" type="datetime1">
              <a:rPr lang="en-GB" smtClean="0">
                <a:solidFill>
                  <a:prstClr val="white"/>
                </a:solidFill>
              </a:rPr>
              <a:pPr/>
              <a:t>25/05/2022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F562AE7-8299-4673-AF24-0D06E0203976}" type="slidenum">
              <a:rPr lang="en-GB" smtClean="0">
                <a:solidFill>
                  <a:srgbClr val="006299"/>
                </a:solidFill>
              </a:rPr>
              <a:pPr/>
              <a:t>‹#›</a:t>
            </a:fld>
            <a:endParaRPr lang="en-GB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21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Font typeface="Arial Unicode MS" pitchFamily="34" charset="-128"/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2000-95B7-4E0D-9739-43F9CF77B9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9087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00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9087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15FD-2412-46D0-B584-BA20AA058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104456" cy="48574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88024" y="1268760"/>
            <a:ext cx="4104456" cy="48574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01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BD8-CC03-49CF-9CEF-E0D972D338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9E73-D2F5-4387-A075-1E406D3AD1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87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AAB89170-A55F-4828-826A-E78DAC689EAE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763" y="6411913"/>
            <a:ext cx="341312" cy="244475"/>
          </a:xfrm>
        </p:spPr>
        <p:txBody>
          <a:bodyPr rtlCol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F46FC4AE-E5F3-43AA-A8D3-C651C9A16918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97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5582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3" y="1627418"/>
            <a:ext cx="2448272" cy="2449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733256"/>
            <a:ext cx="1300093" cy="787144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31840" y="1556792"/>
            <a:ext cx="536416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in your title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3131840" y="2744924"/>
            <a:ext cx="536416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7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"/>
            <a:ext cx="9217024" cy="3140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06" y="620688"/>
            <a:ext cx="2230989" cy="2232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54" y="3433944"/>
            <a:ext cx="1300093" cy="787144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9290" y="429309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www.oecd.org/dev</a:t>
            </a:r>
            <a:endParaRPr lang="en-GB" sz="1400" b="1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3275856" y="5141510"/>
            <a:ext cx="5197210" cy="1815882"/>
            <a:chOff x="3300099" y="5357534"/>
            <a:chExt cx="5197210" cy="1815882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3707904" y="5357534"/>
              <a:ext cx="47894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solidFill>
                    <a:prstClr val="black"/>
                  </a:solidFill>
                </a:rPr>
                <a:t>Twitter.com/</a:t>
              </a:r>
              <a:r>
                <a:rPr lang="fr-FR" sz="1050" dirty="0" err="1">
                  <a:solidFill>
                    <a:prstClr val="black"/>
                  </a:solidFill>
                </a:rPr>
                <a:t>OECD_Centre</a:t>
              </a:r>
              <a:endParaRPr lang="fr-FR" sz="1050" dirty="0">
                <a:solidFill>
                  <a:prstClr val="black"/>
                </a:solidFill>
              </a:endParaRPr>
            </a:p>
            <a:p>
              <a:endParaRPr lang="fr-FR" sz="1050" dirty="0">
                <a:solidFill>
                  <a:prstClr val="black"/>
                </a:solidFill>
              </a:endParaRPr>
            </a:p>
            <a:p>
              <a:r>
                <a:rPr lang="fr-FR" sz="1050" dirty="0">
                  <a:solidFill>
                    <a:prstClr val="black"/>
                  </a:solidFill>
                  <a:hlinkClick r:id="rId5"/>
                </a:rPr>
                <a:t>www.facebook.com/OECDDevelopmentCentre</a:t>
              </a:r>
              <a:endParaRPr lang="fr-FR" sz="1050" dirty="0">
                <a:solidFill>
                  <a:prstClr val="black"/>
                </a:solidFill>
              </a:endParaRPr>
            </a:p>
            <a:p>
              <a:endParaRPr lang="fr-FR" sz="1050" dirty="0">
                <a:solidFill>
                  <a:prstClr val="black"/>
                </a:solidFill>
              </a:endParaRPr>
            </a:p>
            <a:p>
              <a:r>
                <a:rPr lang="fr-FR" sz="1050" dirty="0">
                  <a:solidFill>
                    <a:srgbClr val="0070C0"/>
                  </a:solidFill>
                  <a:hlinkClick r:id="rId6"/>
                </a:rPr>
                <a:t>www.youtube.com/user/DevCentre</a:t>
              </a:r>
              <a:endParaRPr lang="fr-FR" sz="1050" dirty="0">
                <a:solidFill>
                  <a:srgbClr val="0070C0"/>
                </a:solidFill>
              </a:endParaRPr>
            </a:p>
            <a:p>
              <a:endParaRPr lang="fr-FR" sz="1050" dirty="0">
                <a:solidFill>
                  <a:prstClr val="black"/>
                </a:solidFill>
              </a:endParaRPr>
            </a:p>
            <a:p>
              <a:r>
                <a:rPr lang="fr-FR" sz="1050" dirty="0">
                  <a:solidFill>
                    <a:prstClr val="black"/>
                  </a:solidFill>
                </a:rPr>
                <a:t>www.flickr.com/photos/oecd_development_centre</a:t>
              </a:r>
            </a:p>
            <a:p>
              <a:endParaRPr lang="fr-FR" sz="1050" dirty="0">
                <a:solidFill>
                  <a:prstClr val="black"/>
                </a:solidFill>
              </a:endParaRPr>
            </a:p>
            <a:p>
              <a:endParaRPr lang="fr-FR" sz="1400" dirty="0">
                <a:solidFill>
                  <a:prstClr val="black"/>
                </a:solidFill>
              </a:endParaRPr>
            </a:p>
            <a:p>
              <a:endParaRPr lang="en-GB" sz="1400" dirty="0">
                <a:solidFill>
                  <a:prstClr val="black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6554" y="5395692"/>
              <a:ext cx="239268" cy="1935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423" y="5733256"/>
              <a:ext cx="188679" cy="18867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099" y="6021288"/>
              <a:ext cx="412544" cy="18288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9733" y="6298539"/>
              <a:ext cx="252910" cy="226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135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>
                <a:latin typeface="+mj-lt"/>
              </a:defRPr>
            </a:lvl1pPr>
            <a:lvl2pPr eaLnBrk="1" latinLnBrk="0" hangingPunct="1"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2pPr>
            <a:lvl3pPr eaLnBrk="1" latinLnBrk="0" hangingPunct="1">
              <a:defRPr>
                <a:latin typeface="+mj-lt"/>
              </a:defRPr>
            </a:lvl3pPr>
            <a:lvl4pPr eaLnBrk="1" latinLnBrk="0" hangingPunct="1">
              <a:defRPr>
                <a:latin typeface="+mj-lt"/>
              </a:defRPr>
            </a:lvl4pPr>
            <a:lvl5pPr eaLnBrk="1" latinLnBrk="0" hangingPunct="1"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381328"/>
            <a:ext cx="2015704" cy="27507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</a:lstStyle>
          <a:p>
            <a:r>
              <a:rPr lang="en-GB">
                <a:solidFill>
                  <a:prstClr val="black">
                    <a:lumMod val="75000"/>
                    <a:lumOff val="25000"/>
                  </a:prstClr>
                </a:solidFill>
              </a:rPr>
              <a:t>PGD Expert Meeting 2016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74" y="6203430"/>
            <a:ext cx="1007422" cy="60994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7792" y="6381328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</a:lstStyle>
          <a:p>
            <a:fld id="{A2EA6832-486A-4FE7-82AB-E8547EE5AD5F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75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46" y="468000"/>
            <a:ext cx="7643077" cy="72547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846" y="1573200"/>
            <a:ext cx="8229600" cy="3768733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latin typeface="Arial Narrow" pitchFamily="34" charset="0"/>
              </a:defRPr>
            </a:lvl2pPr>
            <a:lvl3pPr>
              <a:buNone/>
              <a:defRPr sz="1800">
                <a:latin typeface="Arial Narrow" pitchFamily="34" charset="0"/>
              </a:defRPr>
            </a:lvl3pPr>
            <a:lvl4pPr>
              <a:buNone/>
              <a:defRPr sz="1800">
                <a:latin typeface="Arial Narrow" pitchFamily="34" charset="0"/>
              </a:defRPr>
            </a:lvl4pPr>
            <a:lvl5pPr marL="1973263" indent="-85725">
              <a:buNone/>
              <a:defRPr sz="1800">
                <a:latin typeface="Arial Narrow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754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4608512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3567" y="0"/>
            <a:ext cx="8209607" cy="2348880"/>
          </a:xfrm>
          <a:prstGeom prst="rect">
            <a:avLst/>
          </a:prstGeom>
        </p:spPr>
        <p:txBody>
          <a:bodyPr anchor="t">
            <a:normAutofit/>
          </a:bodyPr>
          <a:lstStyle>
            <a:lvl1pPr indent="0" algn="r">
              <a:spcBef>
                <a:spcPts val="0"/>
              </a:spcBef>
              <a:buNone/>
              <a:defRPr sz="4800">
                <a:solidFill>
                  <a:srgbClr val="007DC3"/>
                </a:solidFill>
              </a:defRPr>
            </a:lvl1pPr>
            <a:lvl2pPr indent="0" algn="r">
              <a:spcBef>
                <a:spcPts val="0"/>
              </a:spcBef>
              <a:buNone/>
              <a:defRPr sz="4000">
                <a:solidFill>
                  <a:srgbClr val="007DC3"/>
                </a:solidFill>
              </a:defRPr>
            </a:lvl2pPr>
            <a:lvl3pPr indent="0" algn="r">
              <a:spcBef>
                <a:spcPts val="0"/>
              </a:spcBef>
              <a:buNone/>
              <a:defRPr sz="3600">
                <a:solidFill>
                  <a:schemeClr val="bg1">
                    <a:lumMod val="50000"/>
                  </a:schemeClr>
                </a:solidFill>
              </a:defRPr>
            </a:lvl3pPr>
            <a:lvl4pPr indent="0" algn="r">
              <a:buNone/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</a:lstStyle>
          <a:p>
            <a:pPr lvl="0"/>
            <a:r>
              <a:rPr lang="en-US" dirty="0"/>
              <a:t>Unit/Publication</a:t>
            </a:r>
          </a:p>
          <a:p>
            <a:pPr lvl="1"/>
            <a:r>
              <a:rPr lang="en-US" dirty="0"/>
              <a:t>Title</a:t>
            </a:r>
          </a:p>
          <a:p>
            <a:pPr lvl="2"/>
            <a:r>
              <a:rPr lang="en-US" dirty="0"/>
              <a:t>The OECD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2763930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Font typeface="Arial Unicode MS" pitchFamily="34" charset="-128"/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2000-95B7-4E0D-9739-43F9CF77B9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9087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7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6D35-E66E-46A1-90D5-0C68D388046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B4D5-64E1-46C0-9802-AE6D6025F09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85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9087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15FD-2412-46D0-B584-BA20AA058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104456" cy="48574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88024" y="1268760"/>
            <a:ext cx="4104456" cy="48574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63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BD8-CC03-49CF-9CEF-E0D972D338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9E73-D2F5-4387-A075-1E406D3AD1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02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AAB89170-A55F-4828-826A-E78DAC689EAE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763" y="6411913"/>
            <a:ext cx="341312" cy="244475"/>
          </a:xfrm>
        </p:spPr>
        <p:txBody>
          <a:bodyPr rtlCol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F46FC4AE-E5F3-43AA-A8D3-C651C9A16918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04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4608512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3567" y="0"/>
            <a:ext cx="8209607" cy="2348880"/>
          </a:xfrm>
          <a:prstGeom prst="rect">
            <a:avLst/>
          </a:prstGeom>
        </p:spPr>
        <p:txBody>
          <a:bodyPr anchor="t">
            <a:normAutofit/>
          </a:bodyPr>
          <a:lstStyle>
            <a:lvl1pPr indent="0" algn="r">
              <a:spcBef>
                <a:spcPts val="0"/>
              </a:spcBef>
              <a:buNone/>
              <a:defRPr sz="4800">
                <a:solidFill>
                  <a:srgbClr val="007DC3"/>
                </a:solidFill>
              </a:defRPr>
            </a:lvl1pPr>
            <a:lvl2pPr indent="0" algn="r">
              <a:spcBef>
                <a:spcPts val="0"/>
              </a:spcBef>
              <a:buNone/>
              <a:defRPr sz="4000">
                <a:solidFill>
                  <a:srgbClr val="007DC3"/>
                </a:solidFill>
              </a:defRPr>
            </a:lvl2pPr>
            <a:lvl3pPr indent="0" algn="r">
              <a:spcBef>
                <a:spcPts val="0"/>
              </a:spcBef>
              <a:buNone/>
              <a:defRPr sz="3600">
                <a:solidFill>
                  <a:schemeClr val="bg1">
                    <a:lumMod val="50000"/>
                  </a:schemeClr>
                </a:solidFill>
              </a:defRPr>
            </a:lvl3pPr>
            <a:lvl4pPr indent="0" algn="r">
              <a:buNone/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</a:lstStyle>
          <a:p>
            <a:pPr lvl="0"/>
            <a:r>
              <a:rPr lang="en-US" dirty="0"/>
              <a:t>Unit/Publication</a:t>
            </a:r>
          </a:p>
          <a:p>
            <a:pPr lvl="1"/>
            <a:r>
              <a:rPr lang="en-US" dirty="0"/>
              <a:t>Title</a:t>
            </a:r>
          </a:p>
          <a:p>
            <a:pPr lvl="2"/>
            <a:r>
              <a:rPr lang="en-US" dirty="0"/>
              <a:t>The OECD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8453880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Font typeface="Arial Unicode MS" pitchFamily="34" charset="-128"/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2000-95B7-4E0D-9739-43F9CF77B9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9087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28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9087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15FD-2412-46D0-B584-BA20AA058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104456" cy="48574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88024" y="1268760"/>
            <a:ext cx="4104456" cy="48574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55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BD8-CC03-49CF-9CEF-E0D972D338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9E73-D2F5-4387-A075-1E406D3AD1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20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AAB89170-A55F-4828-826A-E78DAC689EAE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763" y="6411913"/>
            <a:ext cx="341312" cy="244475"/>
          </a:xfrm>
        </p:spPr>
        <p:txBody>
          <a:bodyPr rtlCol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F46FC4AE-E5F3-43AA-A8D3-C651C9A16918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38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4608512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3567" y="0"/>
            <a:ext cx="8209607" cy="2348880"/>
          </a:xfrm>
          <a:prstGeom prst="rect">
            <a:avLst/>
          </a:prstGeom>
        </p:spPr>
        <p:txBody>
          <a:bodyPr anchor="t">
            <a:normAutofit/>
          </a:bodyPr>
          <a:lstStyle>
            <a:lvl1pPr indent="0" algn="r">
              <a:spcBef>
                <a:spcPts val="0"/>
              </a:spcBef>
              <a:buNone/>
              <a:defRPr sz="4800">
                <a:solidFill>
                  <a:srgbClr val="007DC3"/>
                </a:solidFill>
              </a:defRPr>
            </a:lvl1pPr>
            <a:lvl2pPr indent="0" algn="r">
              <a:spcBef>
                <a:spcPts val="0"/>
              </a:spcBef>
              <a:buNone/>
              <a:defRPr sz="4000">
                <a:solidFill>
                  <a:srgbClr val="007DC3"/>
                </a:solidFill>
              </a:defRPr>
            </a:lvl2pPr>
            <a:lvl3pPr indent="0" algn="r">
              <a:spcBef>
                <a:spcPts val="0"/>
              </a:spcBef>
              <a:buNone/>
              <a:defRPr sz="3600">
                <a:solidFill>
                  <a:schemeClr val="bg1">
                    <a:lumMod val="50000"/>
                  </a:schemeClr>
                </a:solidFill>
              </a:defRPr>
            </a:lvl3pPr>
            <a:lvl4pPr indent="0" algn="r">
              <a:buNone/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</a:lstStyle>
          <a:p>
            <a:pPr lvl="0"/>
            <a:r>
              <a:rPr lang="en-US" dirty="0"/>
              <a:t>Unit/Publication</a:t>
            </a:r>
          </a:p>
          <a:p>
            <a:pPr lvl="1"/>
            <a:r>
              <a:rPr lang="en-US" dirty="0"/>
              <a:t>Title</a:t>
            </a:r>
          </a:p>
          <a:p>
            <a:pPr lvl="2"/>
            <a:r>
              <a:rPr lang="en-US" dirty="0"/>
              <a:t>The OECD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1718254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Font typeface="Arial Unicode MS" pitchFamily="34" charset="-128"/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2000-95B7-4E0D-9739-43F9CF77B9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9087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93602" y="5328000"/>
            <a:ext cx="950407" cy="1530000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9638" y="6411601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BB2FD1D-A7B9-4550-B79B-59A3320AF77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00201"/>
            <a:ext cx="82184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727272"/>
              </a:solidFill>
              <a:latin typeface="Helvetica 65 Medium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0402" y="288000"/>
            <a:ext cx="458653" cy="954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wrap="square" anchor="ctr" anchorCtr="0"/>
          <a:lstStyle>
            <a:lvl1pPr marL="0" indent="0">
              <a:spcBef>
                <a:spcPts val="0"/>
              </a:spcBef>
              <a:buFontTx/>
              <a:buNone/>
              <a:defRPr sz="3200" baseline="0">
                <a:solidFill>
                  <a:srgbClr val="727272"/>
                </a:solidFill>
                <a:latin typeface="Arial"/>
              </a:defRPr>
            </a:lvl1pPr>
            <a:lvl2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2pPr>
            <a:lvl3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3pPr>
            <a:lvl4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4pPr>
            <a:lvl5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5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3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9087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15FD-2412-46D0-B584-BA20AA058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104456" cy="48574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88024" y="1268760"/>
            <a:ext cx="4104456" cy="48574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313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73CE-DC9E-4588-8A65-6A5336F090D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4BAA-EBF8-412A-A9C8-13703AED554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90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BD8-CC03-49CF-9CEF-E0D972D3382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9E73-D2F5-4387-A075-1E406D3AD1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01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AAB89170-A55F-4828-826A-E78DAC689EAE}" type="datetimeFigureOut">
              <a:rPr lang="en-GB"/>
              <a:pPr>
                <a:defRPr/>
              </a:pPr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763" y="6411913"/>
            <a:ext cx="341312" cy="244475"/>
          </a:xfrm>
        </p:spPr>
        <p:txBody>
          <a:bodyPr rtlCol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F46FC4AE-E5F3-43AA-A8D3-C651C9A16918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7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>
                <a:latin typeface="+mj-lt"/>
              </a:defRPr>
            </a:lvl1pPr>
            <a:lvl2pPr eaLnBrk="1" latinLnBrk="0" hangingPunct="1"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2pPr>
            <a:lvl3pPr eaLnBrk="1" latinLnBrk="0" hangingPunct="1">
              <a:defRPr>
                <a:latin typeface="+mj-lt"/>
              </a:defRPr>
            </a:lvl3pPr>
            <a:lvl4pPr eaLnBrk="1" latinLnBrk="0" hangingPunct="1">
              <a:defRPr>
                <a:latin typeface="+mj-lt"/>
              </a:defRPr>
            </a:lvl4pPr>
            <a:lvl5pPr eaLnBrk="1" latinLnBrk="0" hangingPunct="1"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381328"/>
            <a:ext cx="2015704" cy="27507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</a:lstStyle>
          <a:p>
            <a:r>
              <a:rPr lang="en-GB">
                <a:solidFill>
                  <a:prstClr val="black">
                    <a:lumMod val="75000"/>
                    <a:lumOff val="25000"/>
                  </a:prstClr>
                </a:solidFill>
              </a:rPr>
              <a:t>PGD Expert Meeting 2016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74" y="6203430"/>
            <a:ext cx="1007422" cy="60994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7792" y="6381328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</a:lstStyle>
          <a:p>
            <a:fld id="{A2EA6832-486A-4FE7-82AB-E8547EE5AD5F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9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4608512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3567" y="0"/>
            <a:ext cx="8209607" cy="2348880"/>
          </a:xfrm>
          <a:prstGeom prst="rect">
            <a:avLst/>
          </a:prstGeom>
        </p:spPr>
        <p:txBody>
          <a:bodyPr anchor="t">
            <a:normAutofit/>
          </a:bodyPr>
          <a:lstStyle>
            <a:lvl1pPr indent="0" algn="r">
              <a:spcBef>
                <a:spcPts val="0"/>
              </a:spcBef>
              <a:buNone/>
              <a:defRPr sz="4800">
                <a:solidFill>
                  <a:srgbClr val="007DC3"/>
                </a:solidFill>
              </a:defRPr>
            </a:lvl1pPr>
            <a:lvl2pPr indent="0" algn="r">
              <a:spcBef>
                <a:spcPts val="0"/>
              </a:spcBef>
              <a:buNone/>
              <a:defRPr sz="4000">
                <a:solidFill>
                  <a:srgbClr val="007DC3"/>
                </a:solidFill>
              </a:defRPr>
            </a:lvl2pPr>
            <a:lvl3pPr indent="0" algn="r">
              <a:spcBef>
                <a:spcPts val="0"/>
              </a:spcBef>
              <a:buNone/>
              <a:defRPr sz="3600">
                <a:solidFill>
                  <a:schemeClr val="bg1">
                    <a:lumMod val="50000"/>
                  </a:schemeClr>
                </a:solidFill>
              </a:defRPr>
            </a:lvl3pPr>
            <a:lvl4pPr indent="0" algn="r">
              <a:buNone/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</a:lstStyle>
          <a:p>
            <a:pPr lvl="0"/>
            <a:r>
              <a:rPr lang="en-US" dirty="0"/>
              <a:t>Unit/Publication</a:t>
            </a:r>
          </a:p>
          <a:p>
            <a:pPr lvl="1"/>
            <a:r>
              <a:rPr lang="en-US" dirty="0"/>
              <a:t>Title</a:t>
            </a:r>
          </a:p>
          <a:p>
            <a:pPr lvl="2"/>
            <a:r>
              <a:rPr lang="en-US" dirty="0"/>
              <a:t>The OECD Development Centre</a:t>
            </a:r>
          </a:p>
        </p:txBody>
      </p:sp>
    </p:spTree>
    <p:extLst>
      <p:ext uri="{BB962C8B-B14F-4D97-AF65-F5344CB8AC3E}">
        <p14:creationId xmlns:p14="http://schemas.microsoft.com/office/powerpoint/2010/main" val="314282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Font typeface="Arial Unicode MS" pitchFamily="34" charset="-128"/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2000-95B7-4E0D-9739-43F9CF77B9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9087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7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9087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15FD-2412-46D0-B584-BA20AA0581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104456" cy="48574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88024" y="1268760"/>
            <a:ext cx="4104456" cy="48574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3200">
                <a:solidFill>
                  <a:srgbClr val="007DC3"/>
                </a:solidFill>
                <a:effectLst/>
              </a:defRPr>
            </a:lvl1pPr>
            <a:lvl2pPr>
              <a:buNone/>
              <a:defRPr>
                <a:solidFill>
                  <a:srgbClr val="007DC3"/>
                </a:solidFill>
                <a:effectLst/>
              </a:defRPr>
            </a:lvl2pPr>
            <a:lvl3pPr>
              <a:buNone/>
              <a:defRPr>
                <a:solidFill>
                  <a:srgbClr val="007DC3"/>
                </a:solidFill>
                <a:effectLst/>
              </a:defRPr>
            </a:lvl3pPr>
            <a:lvl4pPr>
              <a:buNone/>
              <a:defRPr>
                <a:solidFill>
                  <a:srgbClr val="007DC3"/>
                </a:solidFill>
                <a:effectLst/>
              </a:defRPr>
            </a:lvl4pPr>
            <a:lvl5pPr>
              <a:buNone/>
              <a:defRPr>
                <a:solidFill>
                  <a:srgbClr val="007DC3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5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emf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32" y="5328206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727272"/>
              </a:solidFill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8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A381D2D8-D987-44F5-A085-6E9F743C9FF5}" type="datetime1">
              <a:rPr lang="en-GB" smtClean="0"/>
              <a:pPr/>
              <a:t>25/05/2022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F562AE7-8299-4673-AF24-0D06E0203976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759" r:id="rId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5E23-0CDC-4E22-ABD6-8BA49D3C28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1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4400" kern="1200" spc="-15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DA3"/>
        </a:buClr>
        <a:buFont typeface="Wingdings" pitchFamily="2" charset="2"/>
        <a:buChar char="§"/>
        <a:defRPr sz="3200" kern="1200" spc="-30" baseline="0">
          <a:solidFill>
            <a:srgbClr val="007DC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DA3"/>
        </a:buClr>
        <a:buFont typeface="Wingdings" pitchFamily="2" charset="2"/>
        <a:buNone/>
        <a:defRPr sz="2800" kern="1200" spc="-30" baseline="0">
          <a:solidFill>
            <a:srgbClr val="007DC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None/>
        <a:defRPr sz="2400" kern="1200" spc="-30" baseline="0">
          <a:solidFill>
            <a:srgbClr val="007DC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spc="-30" baseline="0">
          <a:solidFill>
            <a:srgbClr val="007DC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None/>
        <a:defRPr sz="2000" kern="1200" spc="-30" baseline="0">
          <a:solidFill>
            <a:srgbClr val="007D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5E23-0CDC-4E22-ABD6-8BA49D3C28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8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4400" kern="1200" spc="-15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DA3"/>
        </a:buClr>
        <a:buFont typeface="Wingdings" pitchFamily="2" charset="2"/>
        <a:buChar char="§"/>
        <a:defRPr sz="3200" kern="1200" spc="-30" baseline="0">
          <a:solidFill>
            <a:srgbClr val="007DC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DA3"/>
        </a:buClr>
        <a:buFont typeface="Wingdings" pitchFamily="2" charset="2"/>
        <a:buNone/>
        <a:defRPr sz="2800" kern="1200" spc="-30" baseline="0">
          <a:solidFill>
            <a:srgbClr val="007DC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None/>
        <a:defRPr sz="2400" kern="1200" spc="-30" baseline="0">
          <a:solidFill>
            <a:srgbClr val="007DC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spc="-30" baseline="0">
          <a:solidFill>
            <a:srgbClr val="007DC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None/>
        <a:defRPr sz="2000" kern="1200" spc="-30" baseline="0">
          <a:solidFill>
            <a:srgbClr val="007D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5E23-0CDC-4E22-ABD6-8BA49D3C28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5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4400" kern="1200" spc="-15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DA3"/>
        </a:buClr>
        <a:buFont typeface="Wingdings" pitchFamily="2" charset="2"/>
        <a:buChar char="§"/>
        <a:defRPr sz="3200" kern="1200" spc="-30" baseline="0">
          <a:solidFill>
            <a:srgbClr val="007DC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DA3"/>
        </a:buClr>
        <a:buFont typeface="Wingdings" pitchFamily="2" charset="2"/>
        <a:buNone/>
        <a:defRPr sz="2800" kern="1200" spc="-30" baseline="0">
          <a:solidFill>
            <a:srgbClr val="007DC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None/>
        <a:defRPr sz="2400" kern="1200" spc="-30" baseline="0">
          <a:solidFill>
            <a:srgbClr val="007DC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spc="-30" baseline="0">
          <a:solidFill>
            <a:srgbClr val="007DC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None/>
        <a:defRPr sz="2000" kern="1200" spc="-30" baseline="0">
          <a:solidFill>
            <a:srgbClr val="007D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5E23-0CDC-4E22-ABD6-8BA49D3C28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7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4400" kern="1200" spc="-15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DA3"/>
        </a:buClr>
        <a:buFont typeface="Wingdings" pitchFamily="2" charset="2"/>
        <a:buChar char="§"/>
        <a:defRPr sz="3200" kern="1200" spc="-30" baseline="0">
          <a:solidFill>
            <a:srgbClr val="007DC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DA3"/>
        </a:buClr>
        <a:buFont typeface="Wingdings" pitchFamily="2" charset="2"/>
        <a:buNone/>
        <a:defRPr sz="2800" kern="1200" spc="-30" baseline="0">
          <a:solidFill>
            <a:srgbClr val="007DC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None/>
        <a:defRPr sz="2400" kern="1200" spc="-30" baseline="0">
          <a:solidFill>
            <a:srgbClr val="007DC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spc="-30" baseline="0">
          <a:solidFill>
            <a:srgbClr val="007DC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None/>
        <a:defRPr sz="2000" kern="1200" spc="-30" baseline="0">
          <a:solidFill>
            <a:srgbClr val="007D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5E23-0CDC-4E22-ABD6-8BA49D3C28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4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4400" kern="1200" spc="-15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DA3"/>
        </a:buClr>
        <a:buFont typeface="Wingdings" pitchFamily="2" charset="2"/>
        <a:buChar char="§"/>
        <a:defRPr sz="3200" kern="1200" spc="-30" baseline="0">
          <a:solidFill>
            <a:srgbClr val="007DC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DA3"/>
        </a:buClr>
        <a:buFont typeface="Wingdings" pitchFamily="2" charset="2"/>
        <a:buNone/>
        <a:defRPr sz="2800" kern="1200" spc="-30" baseline="0">
          <a:solidFill>
            <a:srgbClr val="007DC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None/>
        <a:defRPr sz="2400" kern="1200" spc="-30" baseline="0">
          <a:solidFill>
            <a:srgbClr val="007DC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spc="-30" baseline="0">
          <a:solidFill>
            <a:srgbClr val="007DC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None/>
        <a:defRPr sz="2000" kern="1200" spc="-30" baseline="0">
          <a:solidFill>
            <a:srgbClr val="007D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5E23-0CDC-4E22-ABD6-8BA49D3C28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9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30" r:id="rId4"/>
    <p:sldLayoutId id="2147483731" r:id="rId5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4400" kern="1200" spc="-15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DA3"/>
        </a:buClr>
        <a:buFont typeface="Wingdings" pitchFamily="2" charset="2"/>
        <a:buChar char="§"/>
        <a:defRPr sz="3200" kern="1200" spc="-30" baseline="0">
          <a:solidFill>
            <a:srgbClr val="007DC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DA3"/>
        </a:buClr>
        <a:buFont typeface="Wingdings" pitchFamily="2" charset="2"/>
        <a:buNone/>
        <a:defRPr sz="2800" kern="1200" spc="-30" baseline="0">
          <a:solidFill>
            <a:srgbClr val="007DC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None/>
        <a:defRPr sz="2400" kern="1200" spc="-30" baseline="0">
          <a:solidFill>
            <a:srgbClr val="007DC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spc="-30" baseline="0">
          <a:solidFill>
            <a:srgbClr val="007DC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None/>
        <a:defRPr sz="2000" kern="1200" spc="-30" baseline="0">
          <a:solidFill>
            <a:srgbClr val="007D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prstClr val="black"/>
              </a:solidFill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Cliquez pour modifier les styles du texte du masque</a:t>
            </a:r>
            <a:endParaRPr kumimoji="0" lang="en-US" dirty="0"/>
          </a:p>
          <a:p>
            <a:pPr lvl="1" eaLnBrk="1" latinLnBrk="0" hangingPunct="1"/>
            <a:r>
              <a:rPr kumimoji="0" lang="en-US" dirty="0" err="1"/>
              <a:t>Deuxième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2" eaLnBrk="1" latinLnBrk="0" hangingPunct="1"/>
            <a:r>
              <a:rPr kumimoji="0" lang="en-US" dirty="0" err="1"/>
              <a:t>Troisième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3" eaLnBrk="1" latinLnBrk="0" hangingPunct="1"/>
            <a:r>
              <a:rPr kumimoji="0" lang="en-US" dirty="0" err="1"/>
              <a:t>Quatrième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4" eaLnBrk="1" latinLnBrk="0" hangingPunct="1"/>
            <a:r>
              <a:rPr kumimoji="0" lang="en-US" dirty="0" err="1"/>
              <a:t>Cinquième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D869FD3C-E0B4-4D95-97A0-4AD5BB6F97CE}" type="datetime1">
              <a:rPr lang="en-GB" smtClean="0"/>
              <a:pPr/>
              <a:t>25/05/2022</a:t>
            </a:fld>
            <a:endParaRPr lang="en-GB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r>
              <a:rPr lang="en-GB"/>
              <a:t>PGD Expert Meeting 2016</a:t>
            </a:r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2EA6832-486A-4FE7-82AB-E8547EE5AD5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5E23-0CDC-4E22-ABD6-8BA49D3C28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3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3" r:id="rId4"/>
    <p:sldLayoutId id="2147483744" r:id="rId5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4400" kern="1200" spc="-15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DA3"/>
        </a:buClr>
        <a:buFont typeface="Wingdings" pitchFamily="2" charset="2"/>
        <a:buChar char="§"/>
        <a:defRPr sz="3200" kern="1200" spc="-30" baseline="0">
          <a:solidFill>
            <a:srgbClr val="007DC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DA3"/>
        </a:buClr>
        <a:buFont typeface="Wingdings" pitchFamily="2" charset="2"/>
        <a:buNone/>
        <a:defRPr sz="2800" kern="1200" spc="-30" baseline="0">
          <a:solidFill>
            <a:srgbClr val="007DC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None/>
        <a:defRPr sz="2400" kern="1200" spc="-30" baseline="0">
          <a:solidFill>
            <a:srgbClr val="007DC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spc="-30" baseline="0">
          <a:solidFill>
            <a:srgbClr val="007DC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None/>
        <a:defRPr sz="2000" kern="1200" spc="-30" baseline="0">
          <a:solidFill>
            <a:srgbClr val="007D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5E23-0CDC-4E22-ABD6-8BA49D3C28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25-May-2022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92D66-1968-49BB-B44F-FE45B4495E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0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50" r:id="rId4"/>
    <p:sldLayoutId id="2147483751" r:id="rId5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4400" kern="1200" spc="-15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DA3"/>
        </a:buClr>
        <a:buFont typeface="Wingdings" pitchFamily="2" charset="2"/>
        <a:buChar char="§"/>
        <a:defRPr sz="3200" kern="1200" spc="-30" baseline="0">
          <a:solidFill>
            <a:srgbClr val="007DC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DA3"/>
        </a:buClr>
        <a:buFont typeface="Wingdings" pitchFamily="2" charset="2"/>
        <a:buNone/>
        <a:defRPr sz="2800" kern="1200" spc="-30" baseline="0">
          <a:solidFill>
            <a:srgbClr val="007DC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None/>
        <a:defRPr sz="2400" kern="1200" spc="-30" baseline="0">
          <a:solidFill>
            <a:srgbClr val="007DC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spc="-30" baseline="0">
          <a:solidFill>
            <a:srgbClr val="007DC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None/>
        <a:defRPr sz="2000" kern="1200" spc="-30" baseline="0">
          <a:solidFill>
            <a:srgbClr val="007DC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de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95342"/>
            <a:ext cx="6300000" cy="2400657"/>
          </a:xfrm>
        </p:spPr>
        <p:txBody>
          <a:bodyPr/>
          <a:lstStyle/>
          <a:p>
            <a:endParaRPr lang="en-GB" dirty="0"/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r>
              <a:rPr lang="en-GB" b="1" dirty="0">
                <a:latin typeface="+mn-lt"/>
              </a:rPr>
              <a:t>Jason GAGNON</a:t>
            </a:r>
          </a:p>
          <a:p>
            <a:r>
              <a:rPr lang="en-GB" dirty="0">
                <a:latin typeface="+mn-lt"/>
              </a:rPr>
              <a:t>Head of Unit</a:t>
            </a:r>
          </a:p>
          <a:p>
            <a:r>
              <a:rPr lang="en-GB" dirty="0">
                <a:latin typeface="+mn-lt"/>
              </a:rPr>
              <a:t>Migration and Skills</a:t>
            </a:r>
          </a:p>
          <a:p>
            <a:r>
              <a:rPr lang="en-GB" dirty="0">
                <a:latin typeface="+mn-lt"/>
              </a:rPr>
              <a:t>OECD Development Centre 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297077"/>
            <a:ext cx="76328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</a:rPr>
              <a:t>Migration and Development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State of the Art</a:t>
            </a:r>
            <a:endParaRPr lang="en-US" sz="2400" b="1" i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rgbClr val="E6E6E6">
                  <a:lumMod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178999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prstClr val="white"/>
                </a:solidFill>
              </a:rPr>
              <a:t>Rabat Process</a:t>
            </a:r>
          </a:p>
          <a:p>
            <a:pPr algn="ctr"/>
            <a:r>
              <a:rPr lang="en-GB" sz="2400" i="1" dirty="0">
                <a:solidFill>
                  <a:prstClr val="white"/>
                </a:solidFill>
              </a:rPr>
              <a:t>Madrid, Spain</a:t>
            </a:r>
          </a:p>
          <a:p>
            <a:pPr algn="ctr"/>
            <a:r>
              <a:rPr lang="en-GB" sz="2400" i="1" dirty="0">
                <a:solidFill>
                  <a:prstClr val="white"/>
                </a:solidFill>
              </a:rPr>
              <a:t>12-13 May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280" y="5830365"/>
            <a:ext cx="2056408" cy="101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39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4016" y="246360"/>
            <a:ext cx="7452440" cy="1022400"/>
          </a:xfrm>
        </p:spPr>
        <p:txBody>
          <a:bodyPr/>
          <a:lstStyle/>
          <a:p>
            <a:r>
              <a:rPr lang="fr-FR" sz="2800" dirty="0"/>
              <a:t>Emigration rate are </a:t>
            </a:r>
            <a:r>
              <a:rPr lang="fr-FR" sz="2800" dirty="0" err="1"/>
              <a:t>relatively</a:t>
            </a:r>
            <a:r>
              <a:rPr lang="fr-FR" sz="2800" dirty="0"/>
              <a:t> </a:t>
            </a:r>
            <a:r>
              <a:rPr lang="fr-FR" sz="2800" dirty="0" err="1"/>
              <a:t>low</a:t>
            </a:r>
            <a:r>
              <a:rPr lang="fr-FR" sz="2800" dirty="0"/>
              <a:t> in </a:t>
            </a:r>
            <a:r>
              <a:rPr lang="fr-FR" sz="2800" dirty="0" err="1"/>
              <a:t>some</a:t>
            </a:r>
            <a:r>
              <a:rPr lang="fr-FR" sz="2800" dirty="0"/>
              <a:t> </a:t>
            </a:r>
            <a:r>
              <a:rPr lang="fr-FR" sz="2800" dirty="0" err="1"/>
              <a:t>regions</a:t>
            </a:r>
            <a:endParaRPr lang="en-GB" sz="2800" dirty="0"/>
          </a:p>
        </p:txBody>
      </p:sp>
      <p:pic>
        <p:nvPicPr>
          <p:cNvPr id="2052" name="Picture 4" descr="Image result for map of africa blank no bor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20888"/>
            <a:ext cx="3896140" cy="518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4365104"/>
            <a:ext cx="102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2.5%</a:t>
            </a:r>
          </a:p>
        </p:txBody>
      </p:sp>
      <p:pic>
        <p:nvPicPr>
          <p:cNvPr id="3076" name="Picture 4" descr="Image result for outline map of a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61791"/>
            <a:ext cx="4986528" cy="325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32040" y="5549334"/>
            <a:ext cx="102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2.1%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0232" y="5877272"/>
            <a:ext cx="102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3.2%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6" y="148478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World average: </a:t>
            </a:r>
            <a:r>
              <a:rPr lang="en-US" sz="2400" b="1" dirty="0"/>
              <a:t>3.4%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Northern Africa: </a:t>
            </a:r>
            <a:r>
              <a:rPr lang="en-US" sz="2400" b="1" dirty="0"/>
              <a:t>4.8%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Central America (including Mexico): </a:t>
            </a:r>
            <a:r>
              <a:rPr lang="en-US" sz="2400" b="1" dirty="0"/>
              <a:t>9.7%</a:t>
            </a:r>
          </a:p>
        </p:txBody>
      </p:sp>
    </p:spTree>
    <p:extLst>
      <p:ext uri="{BB962C8B-B14F-4D97-AF65-F5344CB8AC3E}">
        <p14:creationId xmlns:p14="http://schemas.microsoft.com/office/powerpoint/2010/main" val="33579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82DA-764A-4A99-B439-9197AFCA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04664"/>
            <a:ext cx="7643077" cy="72547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Is Migration </a:t>
            </a:r>
            <a:r>
              <a:rPr lang="en-US" b="1" dirty="0" err="1">
                <a:solidFill>
                  <a:schemeClr val="tx1"/>
                </a:solidFill>
              </a:rPr>
              <a:t>Prioritised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-6157791"/>
            <a:ext cx="4572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628800"/>
            <a:ext cx="7848872" cy="475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Reference to migration in national development plans is low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Countries address migration in silos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migration narrative adopted by countries varies greatly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integration of migration issues in NDPs has increased over time, particularly in the 2015 and 2018 period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Few countries link NDPs to global migration-related commitments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1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82DA-764A-4A99-B439-9197AFCA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04664"/>
            <a:ext cx="7643077" cy="72547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to </a:t>
            </a:r>
            <a:r>
              <a:rPr lang="en-US" b="1" dirty="0" err="1">
                <a:solidFill>
                  <a:schemeClr val="tx1"/>
                </a:solidFill>
              </a:rPr>
              <a:t>prioritise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-6157791"/>
            <a:ext cx="4572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484784"/>
            <a:ext cx="784887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 mobility</a:t>
            </a:r>
          </a:p>
        </p:txBody>
      </p:sp>
    </p:spTree>
    <p:extLst>
      <p:ext uri="{BB962C8B-B14F-4D97-AF65-F5344CB8AC3E}">
        <p14:creationId xmlns:p14="http://schemas.microsoft.com/office/powerpoint/2010/main" val="124225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46360"/>
            <a:ext cx="7416000" cy="1022400"/>
          </a:xfrm>
        </p:spPr>
        <p:txBody>
          <a:bodyPr/>
          <a:lstStyle/>
          <a:p>
            <a:r>
              <a:rPr lang="fr-FR" dirty="0"/>
              <a:t>Migration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regional</a:t>
            </a:r>
            <a:endParaRPr lang="en-GB" dirty="0"/>
          </a:p>
        </p:txBody>
      </p:sp>
      <p:pic>
        <p:nvPicPr>
          <p:cNvPr id="2052" name="Picture 4" descr="Image result for map of africa blank no b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707945" cy="62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185689"/>
            <a:ext cx="1008112" cy="955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3" y="3121922"/>
            <a:ext cx="1008113" cy="955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100" y="3922426"/>
            <a:ext cx="998955" cy="946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173" y="3798332"/>
            <a:ext cx="1051040" cy="995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5383014"/>
            <a:ext cx="1053776" cy="998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4128" y="4139788"/>
            <a:ext cx="75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71%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1960" y="4211796"/>
            <a:ext cx="75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79%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8032" y="5697782"/>
            <a:ext cx="75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52%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8312" y="2492896"/>
            <a:ext cx="75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13%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36184" y="3429000"/>
            <a:ext cx="75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72%</a:t>
            </a:r>
          </a:p>
        </p:txBody>
      </p:sp>
    </p:spTree>
    <p:extLst>
      <p:ext uri="{BB962C8B-B14F-4D97-AF65-F5344CB8AC3E}">
        <p14:creationId xmlns:p14="http://schemas.microsoft.com/office/powerpoint/2010/main" val="338019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82DA-764A-4A99-B439-9197AFCA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04664"/>
            <a:ext cx="7643077" cy="72547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to </a:t>
            </a:r>
            <a:r>
              <a:rPr lang="en-US" b="1" dirty="0" err="1">
                <a:solidFill>
                  <a:schemeClr val="tx1"/>
                </a:solidFill>
              </a:rPr>
              <a:t>prioritise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-6157791"/>
            <a:ext cx="4572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484784"/>
            <a:ext cx="7848872" cy="284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 mobility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to enable diasporas to contribute to development processes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policies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Attractivity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FDI vs. remittances</a:t>
            </a:r>
          </a:p>
        </p:txBody>
      </p:sp>
    </p:spTree>
    <p:extLst>
      <p:ext uri="{BB962C8B-B14F-4D97-AF65-F5344CB8AC3E}">
        <p14:creationId xmlns:p14="http://schemas.microsoft.com/office/powerpoint/2010/main" val="33231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2360" y="6165304"/>
            <a:ext cx="1224136" cy="692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40472" cy="1022400"/>
          </a:xfrm>
        </p:spPr>
        <p:txBody>
          <a:bodyPr/>
          <a:lstStyle/>
          <a:p>
            <a:r>
              <a:rPr lang="en-GB" dirty="0"/>
              <a:t>The importance of remittances as a source of finance varies across regions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84784"/>
            <a:ext cx="8892480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22768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USD 630 billion worldwide in 2021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82DA-764A-4A99-B439-9197AFCA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04664"/>
            <a:ext cx="7643077" cy="72547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to </a:t>
            </a:r>
            <a:r>
              <a:rPr lang="en-US" b="1" dirty="0" err="1">
                <a:solidFill>
                  <a:schemeClr val="tx1"/>
                </a:solidFill>
              </a:rPr>
              <a:t>prioritise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-6157791"/>
            <a:ext cx="4572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484784"/>
            <a:ext cx="7848872" cy="363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 mobility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to enable diasporas to contribute to development processes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policies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Attractivity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FDI vs. remittances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Capacity to deal with immigration and integration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060850"/>
            <a:ext cx="6300000" cy="3554819"/>
          </a:xfrm>
        </p:spPr>
        <p:txBody>
          <a:bodyPr/>
          <a:lstStyle/>
          <a:p>
            <a:r>
              <a:rPr lang="en-GB" sz="4000" b="1" dirty="0"/>
              <a:t>Thank you!</a:t>
            </a:r>
            <a:br>
              <a:rPr lang="en-GB" sz="4000" b="1" dirty="0"/>
            </a:br>
            <a:r>
              <a:rPr lang="en-GB" sz="4000" b="1" dirty="0"/>
              <a:t/>
            </a:r>
            <a:br>
              <a:rPr lang="en-GB" sz="4000" b="1" dirty="0"/>
            </a:br>
            <a:r>
              <a:rPr lang="en-GB" sz="4000" b="1" dirty="0"/>
              <a:t/>
            </a:r>
            <a:br>
              <a:rPr lang="en-GB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GB" sz="4000" b="1" dirty="0"/>
              <a:t/>
            </a:r>
            <a:br>
              <a:rPr lang="en-GB" sz="4000" b="1" dirty="0"/>
            </a:br>
            <a:endParaRPr lang="en-GB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4725144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prstClr val="white"/>
                </a:solidFill>
                <a:hlinkClick r:id="rId3"/>
              </a:rPr>
              <a:t>www.oecd.org/dev</a:t>
            </a:r>
            <a:endParaRPr lang="en-GB" sz="2000" b="1" i="1" dirty="0">
              <a:solidFill>
                <a:prstClr val="white"/>
              </a:solidFill>
            </a:endParaRPr>
          </a:p>
          <a:p>
            <a:endParaRPr lang="en-GB" sz="2000" b="1" i="1" dirty="0">
              <a:solidFill>
                <a:prstClr val="white"/>
              </a:solidFill>
            </a:endParaRPr>
          </a:p>
          <a:p>
            <a:r>
              <a:rPr lang="en-GB" sz="2000" b="1" i="1" dirty="0">
                <a:solidFill>
                  <a:prstClr val="white"/>
                </a:solidFill>
              </a:rPr>
              <a:t>          </a:t>
            </a:r>
            <a:r>
              <a:rPr lang="en-GB" sz="2000" dirty="0">
                <a:solidFill>
                  <a:prstClr val="white"/>
                </a:solidFill>
              </a:rPr>
              <a:t>_</a:t>
            </a:r>
            <a:r>
              <a:rPr lang="en-GB" sz="2000" dirty="0" err="1">
                <a:solidFill>
                  <a:prstClr val="white"/>
                </a:solidFill>
              </a:rPr>
              <a:t>jasongagnon</a:t>
            </a:r>
            <a:endParaRPr lang="en-GB" sz="2000" dirty="0">
              <a:solidFill>
                <a:prstClr val="white"/>
              </a:solidFill>
            </a:endParaRPr>
          </a:p>
        </p:txBody>
      </p:sp>
      <p:pic>
        <p:nvPicPr>
          <p:cNvPr id="6" name="Picture 2" descr="Fichier:Twitter Bird.svg —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36" y="5373216"/>
            <a:ext cx="432000" cy="35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5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Np3zVQWgAAfXW6-1170x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747392" cy="24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12360" y="6165304"/>
            <a:ext cx="1224136" cy="692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Participants hold flags and a banner during an anti-immigration rally organised by the far-right Peoples Party-Our Slovakia on September 12, 2015 in Bratislava, Slovakia. (AFP Photo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04" y="4263752"/>
            <a:ext cx="3747392" cy="24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7504" y="1484784"/>
            <a:ext cx="3747392" cy="247761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40472" cy="1022400"/>
          </a:xfrm>
        </p:spPr>
        <p:txBody>
          <a:bodyPr/>
          <a:lstStyle/>
          <a:p>
            <a:r>
              <a:rPr lang="en-GB" dirty="0"/>
              <a:t>International migration and development:</a:t>
            </a:r>
            <a:br>
              <a:rPr lang="en-GB" dirty="0"/>
            </a:br>
            <a:r>
              <a:rPr lang="en-GB" dirty="0"/>
              <a:t>a challenging context</a:t>
            </a:r>
          </a:p>
        </p:txBody>
      </p:sp>
      <p:pic>
        <p:nvPicPr>
          <p:cNvPr id="12" name="Picture 4" descr="Dakhinpara: Rohingya refugees arrive at Shah Porir Dwip in Dakhinpar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75036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26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40472" cy="1022400"/>
          </a:xfrm>
        </p:spPr>
        <p:txBody>
          <a:bodyPr/>
          <a:lstStyle/>
          <a:p>
            <a:r>
              <a:rPr lang="en-GB" dirty="0"/>
              <a:t>But also encouraging policy responses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812360" y="6165304"/>
            <a:ext cx="1224136" cy="692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013083" y="2348880"/>
            <a:ext cx="2988704" cy="223224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153123"/>
              <a:satOff val="-2196"/>
              <a:lumOff val="12807"/>
              <a:alphaOff val="0"/>
            </a:schemeClr>
          </a:effectRef>
          <a:fontRef idx="minor">
            <a:schemeClr val="lt1"/>
          </a:fontRef>
        </p:style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1562"/>
            <a:ext cx="2160240" cy="26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United Nations Private Sector Forum 2016 | UN Global Compa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4104456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9512" y="5005625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Global Compact on Safe, Regular and Orderly Migration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4248" y="5169386"/>
            <a:ext cx="2197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Global Compact on Refugees</a:t>
            </a:r>
          </a:p>
        </p:txBody>
      </p:sp>
      <p:pic>
        <p:nvPicPr>
          <p:cNvPr id="5128" name="Picture 8" descr="UN Launches “2030 Agenda for Sustainable Development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2951405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174352"/>
            <a:ext cx="8064000" cy="1022400"/>
          </a:xfrm>
        </p:spPr>
        <p:txBody>
          <a:bodyPr/>
          <a:lstStyle/>
          <a:p>
            <a:r>
              <a:rPr lang="en-GB" sz="2800" dirty="0">
                <a:latin typeface="Arial"/>
                <a:cs typeface="Arial"/>
              </a:rPr>
              <a:t>How does migration contribute to development?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75265" y="1372126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accent1"/>
                </a:solidFill>
              </a:rPr>
              <a:t>In origin countries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7231" y="6239053"/>
            <a:ext cx="13364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-144016" y="1700808"/>
          <a:ext cx="55081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5148064" y="2132856"/>
            <a:ext cx="4176464" cy="4725144"/>
          </a:xfrm>
        </p:spPr>
        <p:txBody>
          <a:bodyPr>
            <a:normAutofit fontScale="62500" lnSpcReduction="20000"/>
          </a:bodyPr>
          <a:lstStyle/>
          <a:p>
            <a:r>
              <a:rPr lang="es-ES_tradnl" sz="3800" dirty="0" err="1"/>
              <a:t>Invest</a:t>
            </a:r>
            <a:r>
              <a:rPr lang="es-ES_tradnl" sz="3800" dirty="0"/>
              <a:t> in </a:t>
            </a:r>
            <a:r>
              <a:rPr lang="es-ES_tradnl" sz="3800" dirty="0" err="1"/>
              <a:t>the</a:t>
            </a:r>
            <a:r>
              <a:rPr lang="es-ES_tradnl" sz="3800" dirty="0"/>
              <a:t> </a:t>
            </a:r>
            <a:r>
              <a:rPr lang="es-ES_tradnl" sz="3800" dirty="0" err="1"/>
              <a:t>development</a:t>
            </a:r>
            <a:r>
              <a:rPr lang="es-ES_tradnl" sz="3800" dirty="0"/>
              <a:t> of </a:t>
            </a:r>
            <a:r>
              <a:rPr lang="es-ES_tradnl" sz="3800" dirty="0" err="1"/>
              <a:t>skills</a:t>
            </a:r>
            <a:r>
              <a:rPr lang="es-ES_tradnl" sz="3800" dirty="0"/>
              <a:t> in </a:t>
            </a:r>
            <a:r>
              <a:rPr lang="es-ES_tradnl" sz="3800" dirty="0" err="1"/>
              <a:t>origin</a:t>
            </a:r>
            <a:r>
              <a:rPr lang="es-ES_tradnl" sz="3800" dirty="0"/>
              <a:t> </a:t>
            </a:r>
            <a:r>
              <a:rPr lang="es-ES_tradnl" sz="3800" dirty="0" err="1"/>
              <a:t>countries</a:t>
            </a:r>
            <a:r>
              <a:rPr lang="es-ES_tradnl" sz="3800" dirty="0"/>
              <a:t> to </a:t>
            </a:r>
            <a:r>
              <a:rPr lang="es-ES_tradnl" sz="3800" dirty="0" err="1"/>
              <a:t>foster</a:t>
            </a:r>
            <a:r>
              <a:rPr lang="es-ES_tradnl" sz="3800" dirty="0"/>
              <a:t> </a:t>
            </a:r>
            <a:r>
              <a:rPr lang="es-ES_tradnl" sz="3800" dirty="0" err="1"/>
              <a:t>the</a:t>
            </a:r>
            <a:r>
              <a:rPr lang="es-ES_tradnl" sz="3800" dirty="0"/>
              <a:t> </a:t>
            </a:r>
            <a:r>
              <a:rPr lang="es-ES_tradnl" sz="3800" dirty="0" err="1">
                <a:solidFill>
                  <a:schemeClr val="accent1"/>
                </a:solidFill>
              </a:rPr>
              <a:t>acumulation</a:t>
            </a:r>
            <a:r>
              <a:rPr lang="es-ES_tradnl" sz="3800" dirty="0">
                <a:solidFill>
                  <a:schemeClr val="accent1"/>
                </a:solidFill>
              </a:rPr>
              <a:t> of human capital</a:t>
            </a:r>
          </a:p>
          <a:p>
            <a:r>
              <a:rPr lang="es-ES_tradnl" sz="3800" dirty="0" err="1"/>
              <a:t>Help</a:t>
            </a:r>
            <a:r>
              <a:rPr lang="es-ES_tradnl" sz="3800" dirty="0"/>
              <a:t> reduce </a:t>
            </a:r>
            <a:r>
              <a:rPr lang="es-ES_tradnl" sz="3800" dirty="0" err="1">
                <a:solidFill>
                  <a:schemeClr val="accent1"/>
                </a:solidFill>
              </a:rPr>
              <a:t>remittance</a:t>
            </a:r>
            <a:r>
              <a:rPr lang="es-ES_tradnl" sz="3800" dirty="0">
                <a:solidFill>
                  <a:schemeClr val="accent1"/>
                </a:solidFill>
              </a:rPr>
              <a:t> </a:t>
            </a:r>
            <a:r>
              <a:rPr lang="es-ES_tradnl" sz="3800" dirty="0" err="1">
                <a:solidFill>
                  <a:schemeClr val="accent1"/>
                </a:solidFill>
              </a:rPr>
              <a:t>costs</a:t>
            </a:r>
            <a:r>
              <a:rPr lang="es-ES_tradnl" sz="3800" dirty="0">
                <a:solidFill>
                  <a:schemeClr val="accent1"/>
                </a:solidFill>
              </a:rPr>
              <a:t> </a:t>
            </a:r>
            <a:r>
              <a:rPr lang="es-ES_tradnl" sz="3800" dirty="0"/>
              <a:t>and </a:t>
            </a:r>
            <a:r>
              <a:rPr lang="es-ES_tradnl" sz="3800" dirty="0" err="1"/>
              <a:t>invest</a:t>
            </a:r>
            <a:r>
              <a:rPr lang="es-ES_tradnl" sz="3800" dirty="0"/>
              <a:t> in</a:t>
            </a:r>
            <a:r>
              <a:rPr lang="es-ES_tradnl" sz="3800" dirty="0">
                <a:solidFill>
                  <a:srgbClr val="C00000"/>
                </a:solidFill>
              </a:rPr>
              <a:t> </a:t>
            </a:r>
            <a:r>
              <a:rPr lang="es-ES_tradnl" sz="3800" dirty="0" err="1">
                <a:solidFill>
                  <a:schemeClr val="accent1"/>
                </a:solidFill>
              </a:rPr>
              <a:t>financial</a:t>
            </a:r>
            <a:r>
              <a:rPr lang="es-ES_tradnl" sz="3800" dirty="0">
                <a:solidFill>
                  <a:schemeClr val="accent1"/>
                </a:solidFill>
              </a:rPr>
              <a:t> training</a:t>
            </a:r>
          </a:p>
          <a:p>
            <a:r>
              <a:rPr lang="es-ES_tradnl" sz="3800" dirty="0" err="1"/>
              <a:t>Fund</a:t>
            </a:r>
            <a:r>
              <a:rPr lang="es-ES_tradnl" sz="3800" dirty="0"/>
              <a:t> </a:t>
            </a:r>
            <a:r>
              <a:rPr lang="es-ES_tradnl" sz="3800" dirty="0" err="1">
                <a:solidFill>
                  <a:schemeClr val="accent1"/>
                </a:solidFill>
              </a:rPr>
              <a:t>diaspora</a:t>
            </a:r>
            <a:r>
              <a:rPr lang="es-ES_tradnl" sz="3800" dirty="0">
                <a:solidFill>
                  <a:schemeClr val="accent1"/>
                </a:solidFill>
              </a:rPr>
              <a:t> </a:t>
            </a:r>
            <a:r>
              <a:rPr lang="es-ES_tradnl" sz="3800" dirty="0" err="1">
                <a:solidFill>
                  <a:schemeClr val="accent1"/>
                </a:solidFill>
              </a:rPr>
              <a:t>projects</a:t>
            </a:r>
            <a:r>
              <a:rPr lang="es-ES_tradnl" sz="3800" dirty="0">
                <a:solidFill>
                  <a:schemeClr val="accent1"/>
                </a:solidFill>
              </a:rPr>
              <a:t> </a:t>
            </a:r>
            <a:r>
              <a:rPr lang="es-ES_tradnl" sz="3800" dirty="0"/>
              <a:t>in </a:t>
            </a:r>
            <a:r>
              <a:rPr lang="es-ES_tradnl" sz="3800" dirty="0" err="1"/>
              <a:t>countries</a:t>
            </a:r>
            <a:r>
              <a:rPr lang="es-ES_tradnl" sz="3800" dirty="0"/>
              <a:t> of </a:t>
            </a:r>
            <a:r>
              <a:rPr lang="es-ES_tradnl" sz="3800" dirty="0" err="1"/>
              <a:t>origin</a:t>
            </a:r>
            <a:endParaRPr lang="es-ES_tradnl" sz="3800" dirty="0"/>
          </a:p>
          <a:p>
            <a:r>
              <a:rPr lang="es-ES_tradnl" sz="3800" dirty="0" err="1"/>
              <a:t>Develop</a:t>
            </a:r>
            <a:r>
              <a:rPr lang="es-ES_tradnl" sz="3800" dirty="0"/>
              <a:t> </a:t>
            </a:r>
            <a:r>
              <a:rPr lang="es-ES_tradnl" sz="3800" dirty="0" err="1">
                <a:solidFill>
                  <a:schemeClr val="accent1"/>
                </a:solidFill>
              </a:rPr>
              <a:t>return</a:t>
            </a:r>
            <a:r>
              <a:rPr lang="es-ES_tradnl" sz="3800" dirty="0">
                <a:solidFill>
                  <a:schemeClr val="accent1"/>
                </a:solidFill>
              </a:rPr>
              <a:t> </a:t>
            </a:r>
            <a:r>
              <a:rPr lang="es-ES_tradnl" sz="3800" dirty="0" err="1">
                <a:solidFill>
                  <a:schemeClr val="accent1"/>
                </a:solidFill>
              </a:rPr>
              <a:t>programmes</a:t>
            </a:r>
            <a:r>
              <a:rPr lang="es-ES_tradnl" sz="3800" dirty="0">
                <a:solidFill>
                  <a:schemeClr val="accent1"/>
                </a:solidFill>
              </a:rPr>
              <a:t> </a:t>
            </a:r>
            <a:r>
              <a:rPr lang="es-ES_tradnl" sz="3800" dirty="0" err="1"/>
              <a:t>oriented</a:t>
            </a:r>
            <a:r>
              <a:rPr lang="es-ES_tradnl" sz="3800" dirty="0"/>
              <a:t> </a:t>
            </a:r>
            <a:r>
              <a:rPr lang="es-ES_tradnl" sz="3800" dirty="0" err="1"/>
              <a:t>towards</a:t>
            </a:r>
            <a:r>
              <a:rPr lang="es-ES_tradnl" sz="3800" dirty="0"/>
              <a:t> </a:t>
            </a:r>
            <a:r>
              <a:rPr lang="es-ES_tradnl" sz="3800" dirty="0" err="1"/>
              <a:t>productive</a:t>
            </a:r>
            <a:r>
              <a:rPr lang="es-ES_tradnl" sz="3800" dirty="0"/>
              <a:t> </a:t>
            </a:r>
            <a:r>
              <a:rPr lang="es-ES_tradnl" sz="3800" dirty="0" err="1"/>
              <a:t>investment</a:t>
            </a:r>
            <a:endParaRPr lang="es-ES_tradnl" sz="3400" dirty="0"/>
          </a:p>
        </p:txBody>
      </p:sp>
    </p:spTree>
    <p:extLst>
      <p:ext uri="{BB962C8B-B14F-4D97-AF65-F5344CB8AC3E}">
        <p14:creationId xmlns:p14="http://schemas.microsoft.com/office/powerpoint/2010/main" val="352152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AsOne/>
      </p:bldGraphic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174352"/>
            <a:ext cx="8064000" cy="1022400"/>
          </a:xfrm>
        </p:spPr>
        <p:txBody>
          <a:bodyPr/>
          <a:lstStyle/>
          <a:p>
            <a:r>
              <a:rPr lang="en-GB" sz="2800" dirty="0">
                <a:latin typeface="Arial"/>
                <a:cs typeface="Arial"/>
              </a:rPr>
              <a:t>Migration can also contribute to enhancing the development impact of immigration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681730" y="1372126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accent2"/>
                </a:solidFill>
              </a:rPr>
              <a:t>In destination countries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7231" y="6239053"/>
            <a:ext cx="13364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-252536" y="1700808"/>
          <a:ext cx="5724128" cy="5154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1"/>
          <p:cNvSpPr txBox="1">
            <a:spLocks/>
          </p:cNvSpPr>
          <p:nvPr/>
        </p:nvSpPr>
        <p:spPr>
          <a:xfrm>
            <a:off x="5292080" y="2636912"/>
            <a:ext cx="3851920" cy="3925306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700" dirty="0"/>
              <a:t>Support </a:t>
            </a:r>
            <a:r>
              <a:rPr lang="fr-FR" sz="2700" dirty="0" err="1">
                <a:solidFill>
                  <a:srgbClr val="C00000"/>
                </a:solidFill>
              </a:rPr>
              <a:t>education</a:t>
            </a:r>
            <a:r>
              <a:rPr lang="fr-FR" sz="2700" dirty="0"/>
              <a:t> and i</a:t>
            </a:r>
            <a:r>
              <a:rPr lang="en-GB" sz="2700" dirty="0" err="1"/>
              <a:t>nvest</a:t>
            </a:r>
            <a:r>
              <a:rPr lang="en-GB" sz="2700" dirty="0"/>
              <a:t> in</a:t>
            </a:r>
            <a:r>
              <a:rPr lang="en-GB" sz="2700" dirty="0">
                <a:solidFill>
                  <a:srgbClr val="C00000"/>
                </a:solidFill>
              </a:rPr>
              <a:t> social protection &amp; health services </a:t>
            </a:r>
            <a:r>
              <a:rPr lang="en-GB" sz="2700" dirty="0"/>
              <a:t>to foster the integration of immigrants in destination countries</a:t>
            </a:r>
            <a:endParaRPr lang="es-ES_tradnl" sz="2700" dirty="0"/>
          </a:p>
        </p:txBody>
      </p:sp>
    </p:spTree>
    <p:extLst>
      <p:ext uri="{BB962C8B-B14F-4D97-AF65-F5344CB8AC3E}">
        <p14:creationId xmlns:p14="http://schemas.microsoft.com/office/powerpoint/2010/main" val="125320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52A03E-D2F6-44D0-A662-000193589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which direction are the trends heading?</a:t>
            </a:r>
          </a:p>
          <a:p>
            <a:endParaRPr lang="en-US" dirty="0"/>
          </a:p>
          <a:p>
            <a:r>
              <a:rPr lang="en-US" dirty="0"/>
              <a:t>How much are these issues considered in development planning?</a:t>
            </a:r>
          </a:p>
          <a:p>
            <a:endParaRPr lang="en-US" dirty="0"/>
          </a:p>
          <a:p>
            <a:r>
              <a:rPr lang="en-US" dirty="0"/>
              <a:t>What to </a:t>
            </a:r>
            <a:r>
              <a:rPr lang="en-US" dirty="0" err="1"/>
              <a:t>prioritise</a:t>
            </a:r>
            <a:r>
              <a:rPr lang="en-US" dirty="0"/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16EEF-DBA8-409E-85DD-7E3162D3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 on migration and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E193D-9F5A-4A92-845A-9EEA79AE5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EA6832-486A-4FE7-82AB-E8547EE5AD5F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785846" y="6597352"/>
            <a:ext cx="60188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24870" y="2179496"/>
            <a:ext cx="0" cy="441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39952" y="3500158"/>
            <a:ext cx="0" cy="3097194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768174" y="3473152"/>
            <a:ext cx="5755156" cy="3097194"/>
          </a:xfrm>
          <a:custGeom>
            <a:avLst/>
            <a:gdLst>
              <a:gd name="connsiteX0" fmla="*/ 0 w 4558352"/>
              <a:gd name="connsiteY0" fmla="*/ 3249594 h 3249594"/>
              <a:gd name="connsiteX1" fmla="*/ 2524836 w 4558352"/>
              <a:gd name="connsiteY1" fmla="*/ 28722 h 3249594"/>
              <a:gd name="connsiteX2" fmla="*/ 4558352 w 4558352"/>
              <a:gd name="connsiteY2" fmla="*/ 1939409 h 32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8352" h="3249594">
                <a:moveTo>
                  <a:pt x="0" y="3249594"/>
                </a:moveTo>
                <a:cubicBezTo>
                  <a:pt x="882555" y="1748340"/>
                  <a:pt x="1765111" y="247086"/>
                  <a:pt x="2524836" y="28722"/>
                </a:cubicBezTo>
                <a:cubicBezTo>
                  <a:pt x="3284561" y="-189642"/>
                  <a:pt x="3921456" y="874883"/>
                  <a:pt x="4558352" y="1939409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37231" y="5943601"/>
            <a:ext cx="13364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24870" y="2400893"/>
            <a:ext cx="5755156" cy="4171197"/>
          </a:xfrm>
          <a:custGeom>
            <a:avLst/>
            <a:gdLst>
              <a:gd name="connsiteX0" fmla="*/ 0 w 4558352"/>
              <a:gd name="connsiteY0" fmla="*/ 3249594 h 3249594"/>
              <a:gd name="connsiteX1" fmla="*/ 2524836 w 4558352"/>
              <a:gd name="connsiteY1" fmla="*/ 28722 h 3249594"/>
              <a:gd name="connsiteX2" fmla="*/ 4558352 w 4558352"/>
              <a:gd name="connsiteY2" fmla="*/ 1939409 h 32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8352" h="3249594">
                <a:moveTo>
                  <a:pt x="0" y="3249594"/>
                </a:moveTo>
                <a:cubicBezTo>
                  <a:pt x="882555" y="1748340"/>
                  <a:pt x="1765111" y="247086"/>
                  <a:pt x="2524836" y="28722"/>
                </a:cubicBezTo>
                <a:cubicBezTo>
                  <a:pt x="3284561" y="-189642"/>
                  <a:pt x="3921456" y="874883"/>
                  <a:pt x="4558352" y="1939409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39952" y="2426156"/>
            <a:ext cx="0" cy="1074003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36069" y="3320752"/>
            <a:ext cx="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755576" y="4501852"/>
            <a:ext cx="5755156" cy="2068494"/>
          </a:xfrm>
          <a:custGeom>
            <a:avLst/>
            <a:gdLst>
              <a:gd name="connsiteX0" fmla="*/ 0 w 4558352"/>
              <a:gd name="connsiteY0" fmla="*/ 3249594 h 3249594"/>
              <a:gd name="connsiteX1" fmla="*/ 2524836 w 4558352"/>
              <a:gd name="connsiteY1" fmla="*/ 28722 h 3249594"/>
              <a:gd name="connsiteX2" fmla="*/ 4558352 w 4558352"/>
              <a:gd name="connsiteY2" fmla="*/ 1939409 h 32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8352" h="3249594">
                <a:moveTo>
                  <a:pt x="0" y="3249594"/>
                </a:moveTo>
                <a:cubicBezTo>
                  <a:pt x="882555" y="1748340"/>
                  <a:pt x="1765111" y="247086"/>
                  <a:pt x="2524836" y="28722"/>
                </a:cubicBezTo>
                <a:cubicBezTo>
                  <a:pt x="3284561" y="-189642"/>
                  <a:pt x="3921456" y="874883"/>
                  <a:pt x="4558352" y="1939409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936069" y="4158952"/>
            <a:ext cx="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8290012">
            <a:off x="-217329" y="3778784"/>
            <a:ext cx="445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</a:rPr>
              <a:t>Different migration trajectories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2624" y="5208386"/>
            <a:ext cx="70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4F81BD"/>
                </a:solidFill>
              </a:rPr>
              <a:t>MT1</a:t>
            </a:r>
            <a:endParaRPr lang="en-GB" sz="2000" dirty="0">
              <a:solidFill>
                <a:srgbClr val="4F81B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2624" y="4694096"/>
            <a:ext cx="70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504D"/>
                </a:solidFill>
              </a:rPr>
              <a:t>MT2</a:t>
            </a:r>
            <a:endParaRPr lang="en-GB" sz="2000" dirty="0">
              <a:solidFill>
                <a:srgbClr val="C0504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2624" y="5741786"/>
            <a:ext cx="70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9BBB59"/>
                </a:solidFill>
              </a:rPr>
              <a:t>MT3</a:t>
            </a:r>
            <a:endParaRPr lang="en-GB" sz="2000" dirty="0">
              <a:solidFill>
                <a:srgbClr val="9BBB5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1412776"/>
            <a:ext cx="33843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0000"/>
                </a:solidFill>
              </a:rPr>
              <a:t>Country characteristics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(border</a:t>
            </a:r>
            <a:r>
              <a:rPr lang="fr-FR" dirty="0">
                <a:solidFill>
                  <a:srgbClr val="000000"/>
                </a:solidFill>
              </a:rPr>
              <a:t>, </a:t>
            </a:r>
            <a:r>
              <a:rPr lang="en-GB" dirty="0">
                <a:solidFill>
                  <a:srgbClr val="000000"/>
                </a:solidFill>
              </a:rPr>
              <a:t>language</a:t>
            </a:r>
            <a:r>
              <a:rPr lang="fr-FR" dirty="0">
                <a:solidFill>
                  <a:srgbClr val="000000"/>
                </a:solidFill>
              </a:rPr>
              <a:t>, </a:t>
            </a:r>
            <a:r>
              <a:rPr lang="en-GB" dirty="0">
                <a:solidFill>
                  <a:srgbClr val="000000"/>
                </a:solidFill>
              </a:rPr>
              <a:t>colonial ties</a:t>
            </a:r>
            <a:r>
              <a:rPr lang="fr-FR" dirty="0">
                <a:solidFill>
                  <a:srgbClr val="000000"/>
                </a:solidFill>
              </a:rPr>
              <a:t>…)</a:t>
            </a:r>
            <a:endParaRPr lang="en-GB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</a:rPr>
              <a:t>Institutions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</a:rPr>
              <a:t>Migration </a:t>
            </a:r>
            <a:r>
              <a:rPr lang="fr-FR" sz="2000" dirty="0" err="1">
                <a:solidFill>
                  <a:srgbClr val="000000"/>
                </a:solidFill>
              </a:rPr>
              <a:t>policies</a:t>
            </a:r>
            <a:endParaRPr lang="fr-FR" sz="20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err="1">
                <a:solidFill>
                  <a:srgbClr val="C00000"/>
                </a:solidFill>
              </a:rPr>
              <a:t>Sectoral</a:t>
            </a:r>
            <a:r>
              <a:rPr lang="en-GB" sz="2000" dirty="0">
                <a:solidFill>
                  <a:srgbClr val="C00000"/>
                </a:solidFill>
              </a:rPr>
              <a:t> policies </a:t>
            </a:r>
            <a:r>
              <a:rPr lang="en-GB" dirty="0">
                <a:solidFill>
                  <a:srgbClr val="C00000"/>
                </a:solidFill>
              </a:rPr>
              <a:t>(agriculture, labour market, education, social protection…)</a:t>
            </a:r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16000" cy="1022400"/>
          </a:xfrm>
        </p:spPr>
        <p:txBody>
          <a:bodyPr/>
          <a:lstStyle/>
          <a:p>
            <a:r>
              <a:rPr lang="en-GB" sz="3200" b="0" dirty="0">
                <a:solidFill>
                  <a:schemeClr val="tx1"/>
                </a:solidFill>
                <a:latin typeface="Arial"/>
                <a:cs typeface="Arial"/>
              </a:rPr>
              <a:t>Not all the countries follow the same migration trajectory</a:t>
            </a:r>
            <a:endParaRPr lang="en-GB" sz="3200" b="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8967" y="6326140"/>
            <a:ext cx="165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</a:rPr>
              <a:t>GDP/capita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1628800"/>
            <a:ext cx="147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</a:rPr>
              <a:t>Emigration rate</a:t>
            </a:r>
          </a:p>
        </p:txBody>
      </p:sp>
    </p:spTree>
    <p:extLst>
      <p:ext uri="{BB962C8B-B14F-4D97-AF65-F5344CB8AC3E}">
        <p14:creationId xmlns:p14="http://schemas.microsoft.com/office/powerpoint/2010/main" val="40826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2360" y="6165304"/>
            <a:ext cx="1224136" cy="692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152008" y="237600"/>
            <a:ext cx="7919984" cy="1022400"/>
          </a:xfrm>
        </p:spPr>
        <p:txBody>
          <a:bodyPr/>
          <a:lstStyle/>
          <a:p>
            <a:r>
              <a:rPr lang="en-GB" dirty="0"/>
              <a:t>Economic growth has spread relatively more emigration than immigration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496" y="1356157"/>
            <a:ext cx="90364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Cumulative distribution functions for emigration and immigration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13336"/>
            <a:ext cx="10026586" cy="44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" y="64326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Source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Authors' calculations, based on data from World Bank (2018b, 2018c).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47864" y="3645024"/>
            <a:ext cx="0" cy="244827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5536" y="5445224"/>
            <a:ext cx="39604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07504" y="4869160"/>
            <a:ext cx="0" cy="1080120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5536" y="5805264"/>
            <a:ext cx="39604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84368" y="3645024"/>
            <a:ext cx="0" cy="244827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04048" y="5805264"/>
            <a:ext cx="39604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860032" y="5589240"/>
            <a:ext cx="0" cy="360040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04048" y="5877272"/>
            <a:ext cx="39604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8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46360"/>
            <a:ext cx="7416000" cy="1022400"/>
          </a:xfrm>
        </p:spPr>
        <p:txBody>
          <a:bodyPr/>
          <a:lstStyle/>
          <a:p>
            <a:r>
              <a:rPr lang="fr-FR" dirty="0"/>
              <a:t>Migration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regional</a:t>
            </a:r>
            <a:endParaRPr lang="en-GB" dirty="0"/>
          </a:p>
        </p:txBody>
      </p:sp>
      <p:pic>
        <p:nvPicPr>
          <p:cNvPr id="2052" name="Picture 4" descr="Image result for map of africa blank no b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707945" cy="62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185689"/>
            <a:ext cx="1008112" cy="955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3" y="3121922"/>
            <a:ext cx="1008113" cy="955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100" y="3922426"/>
            <a:ext cx="998955" cy="946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173" y="3798332"/>
            <a:ext cx="1051040" cy="995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5383014"/>
            <a:ext cx="1053776" cy="998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4128" y="4139788"/>
            <a:ext cx="75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71%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1960" y="4211796"/>
            <a:ext cx="75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79%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8032" y="5697782"/>
            <a:ext cx="75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52%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8312" y="2492896"/>
            <a:ext cx="75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13%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36184" y="3429000"/>
            <a:ext cx="75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72%</a:t>
            </a:r>
          </a:p>
        </p:txBody>
      </p:sp>
    </p:spTree>
    <p:extLst>
      <p:ext uri="{BB962C8B-B14F-4D97-AF65-F5344CB8AC3E}">
        <p14:creationId xmlns:p14="http://schemas.microsoft.com/office/powerpoint/2010/main" val="414501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velopment Centre activities as of 18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velopment Centre activities as of 18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velopment Centre activities as of 18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velopment Centre activities as of 18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velopment Centre activities as of 18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Development Centre activities as of 18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CDE_Français_blanc">
  <a:themeElements>
    <a:clrScheme name="OCDE_Office_FR 1">
      <a:dk1>
        <a:sysClr val="windowText" lastClr="000000"/>
      </a:dk1>
      <a:lt1>
        <a:sysClr val="window" lastClr="FFFFFF"/>
      </a:lt1>
      <a:dk2>
        <a:srgbClr val="000000"/>
      </a:dk2>
      <a:lt2>
        <a:srgbClr val="7F7F7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Development Centre activities as of 18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Development Centre activities as of 18 March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4C469DA0857744B2E25B15AB61C57C" ma:contentTypeVersion="10" ma:contentTypeDescription="Crée un document." ma:contentTypeScope="" ma:versionID="a13aec1fccd9cbfb88391ba44247f7bf">
  <xsd:schema xmlns:xsd="http://www.w3.org/2001/XMLSchema" xmlns:xs="http://www.w3.org/2001/XMLSchema" xmlns:p="http://schemas.microsoft.com/office/2006/metadata/properties" xmlns:ns3="96a9e30f-a77c-4cdd-aa33-614d5f6400ab" targetNamespace="http://schemas.microsoft.com/office/2006/metadata/properties" ma:root="true" ma:fieldsID="d840d5aebefb770c4d4e748ec8a05291" ns3:_="">
    <xsd:import namespace="96a9e30f-a77c-4cdd-aa33-614d5f6400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9e30f-a77c-4cdd-aa33-614d5f640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9B52EC-D8AA-407A-819A-3336D1CBB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a9e30f-a77c-4cdd-aa33-614d5f640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D83044-ADCE-4226-AC2F-C5B7B54DC8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EDB710-3398-4AE9-995F-76412DDD1007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96a9e30f-a77c-4cdd-aa33-614d5f6400ab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9610</TotalTime>
  <Words>630</Words>
  <Application>Microsoft Office PowerPoint</Application>
  <PresentationFormat>On-screen Show (4:3)</PresentationFormat>
  <Paragraphs>130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SimSun</vt:lpstr>
      <vt:lpstr>Arial</vt:lpstr>
      <vt:lpstr>Arial Narrow</vt:lpstr>
      <vt:lpstr>Arial Unicode MS</vt:lpstr>
      <vt:lpstr>Calibri</vt:lpstr>
      <vt:lpstr>Georgia</vt:lpstr>
      <vt:lpstr>Helvetica 65 Medium</vt:lpstr>
      <vt:lpstr>Symbol</vt:lpstr>
      <vt:lpstr>Times New Roman</vt:lpstr>
      <vt:lpstr>Wingdings</vt:lpstr>
      <vt:lpstr>OECD_English_white</vt:lpstr>
      <vt:lpstr>Development Centre activities as of 18 March 2013</vt:lpstr>
      <vt:lpstr>1_Development Centre activities as of 18 March 2013</vt:lpstr>
      <vt:lpstr>2_Development Centre activities as of 18 March 2013</vt:lpstr>
      <vt:lpstr>3_Development Centre activities as of 18 March 2013</vt:lpstr>
      <vt:lpstr>4_Development Centre activities as of 18 March 2013</vt:lpstr>
      <vt:lpstr>OCDE_Français_blanc</vt:lpstr>
      <vt:lpstr>5_Development Centre activities as of 18 March 2013</vt:lpstr>
      <vt:lpstr>6_Development Centre activities as of 18 March 2013</vt:lpstr>
      <vt:lpstr>7_Development Centre activities as of 18 March 2013</vt:lpstr>
      <vt:lpstr>PowerPoint Presentation</vt:lpstr>
      <vt:lpstr>International migration and development: a challenging context</vt:lpstr>
      <vt:lpstr>But also encouraging policy responses</vt:lpstr>
      <vt:lpstr>How does migration contribute to development?</vt:lpstr>
      <vt:lpstr>Migration can also contribute to enhancing the development impact of immigration</vt:lpstr>
      <vt:lpstr>Key questions on migration and development</vt:lpstr>
      <vt:lpstr>Not all the countries follow the same migration trajectory</vt:lpstr>
      <vt:lpstr>Economic growth has spread relatively more emigration than immigration</vt:lpstr>
      <vt:lpstr>Migration is highly regional</vt:lpstr>
      <vt:lpstr>Emigration rate are relatively low in some regions</vt:lpstr>
      <vt:lpstr>Is Migration Prioritised?</vt:lpstr>
      <vt:lpstr>What to prioritise?</vt:lpstr>
      <vt:lpstr>Migration is highly regional</vt:lpstr>
      <vt:lpstr>What to prioritise?</vt:lpstr>
      <vt:lpstr>The importance of remittances as a source of finance varies across regions</vt:lpstr>
      <vt:lpstr>What to prioritise?</vt:lpstr>
      <vt:lpstr>Thank you!     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ALVAREZ Keiko</dc:creator>
  <cp:lastModifiedBy>GAGNON Jason, DEV/MS</cp:lastModifiedBy>
  <cp:revision>123</cp:revision>
  <cp:lastPrinted>2017-03-16T14:03:13Z</cp:lastPrinted>
  <dcterms:created xsi:type="dcterms:W3CDTF">2017-01-11T20:43:45Z</dcterms:created>
  <dcterms:modified xsi:type="dcterms:W3CDTF">2022-05-25T08:50:24Z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0x0101000E4C469DA0857744B2E25B15AB61C57C</vt:lpwstr>
  </property>
</Properties>
</file>