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307" r:id="rId2"/>
    <p:sldId id="256" r:id="rId3"/>
    <p:sldId id="306" r:id="rId4"/>
    <p:sldId id="258" r:id="rId5"/>
    <p:sldId id="296" r:id="rId6"/>
    <p:sldId id="297" r:id="rId7"/>
    <p:sldId id="260" r:id="rId8"/>
    <p:sldId id="308" r:id="rId9"/>
    <p:sldId id="261" r:id="rId10"/>
    <p:sldId id="298" r:id="rId11"/>
    <p:sldId id="304" r:id="rId12"/>
    <p:sldId id="305" r:id="rId13"/>
    <p:sldId id="299" r:id="rId14"/>
    <p:sldId id="264" r:id="rId15"/>
    <p:sldId id="295" r:id="rId16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32008C9-4B3A-4BD9-AE8D-28FFD98A7EED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5EBDD169-CE8C-4D8D-AD7C-EC434CF7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51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661F-A060-413E-B0E4-3778FCA9FE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DE56-357B-4A30-B4DB-FF50C272B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9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661F-A060-413E-B0E4-3778FCA9FE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DE56-357B-4A30-B4DB-FF50C272B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661F-A060-413E-B0E4-3778FCA9FE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DE56-357B-4A30-B4DB-FF50C272B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38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661F-A060-413E-B0E4-3778FCA9FE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DE56-357B-4A30-B4DB-FF50C272B40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214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661F-A060-413E-B0E4-3778FCA9FE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DE56-357B-4A30-B4DB-FF50C272B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35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661F-A060-413E-B0E4-3778FCA9FE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DE56-357B-4A30-B4DB-FF50C272B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1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661F-A060-413E-B0E4-3778FCA9FE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DE56-357B-4A30-B4DB-FF50C272B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43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661F-A060-413E-B0E4-3778FCA9FE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DE56-357B-4A30-B4DB-FF50C272B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1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661F-A060-413E-B0E4-3778FCA9FE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DE56-357B-4A30-B4DB-FF50C272B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4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661F-A060-413E-B0E4-3778FCA9FE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DE56-357B-4A30-B4DB-FF50C272B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1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661F-A060-413E-B0E4-3778FCA9FE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DE56-357B-4A30-B4DB-FF50C272B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661F-A060-413E-B0E4-3778FCA9FE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DE56-357B-4A30-B4DB-FF50C272B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0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661F-A060-413E-B0E4-3778FCA9FE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DE56-357B-4A30-B4DB-FF50C272B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7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661F-A060-413E-B0E4-3778FCA9FE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DE56-357B-4A30-B4DB-FF50C272B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661F-A060-413E-B0E4-3778FCA9FE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DE56-357B-4A30-B4DB-FF50C272B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661F-A060-413E-B0E4-3778FCA9FE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DE56-357B-4A30-B4DB-FF50C272B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2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661F-A060-413E-B0E4-3778FCA9FE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DE56-357B-4A30-B4DB-FF50C272B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1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45661F-A060-413E-B0E4-3778FCA9FE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DE56-357B-4A30-B4DB-FF50C272B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09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033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69244"/>
            <a:ext cx="12192000" cy="59887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African Union Visa on Arrival Policy – </a:t>
            </a:r>
          </a:p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Ghanaian Experience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</a:t>
            </a:r>
          </a:p>
          <a:p>
            <a:pPr marL="0" indent="0" algn="ctr">
              <a:buNone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Commissioner of Immigration/ Dr. Prosper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Asima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Kotoka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Airport, Accra, Ghana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1"/>
            <a:ext cx="1387523" cy="1241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38" y="135466"/>
            <a:ext cx="1580850" cy="89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8489" y="-382674"/>
            <a:ext cx="8680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52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14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95475"/>
            <a:ext cx="12192000" cy="56625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(cont’d)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Stepped up cooperation between agencies working at the borders in information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sharing.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of information and cooperation among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States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‘facilitation-Control’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dilemma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(Hampshire 2009) is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 addressed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biometric border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intervention on ‘high-risk’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movements.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Refusal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entry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such grounds as criminality, terrorism,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security, public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concerns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0411" cy="1151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38" y="135466"/>
            <a:ext cx="1580850" cy="89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8489" y="-44007"/>
            <a:ext cx="8680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African Union Visa on Arrival Policy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Ghanaian Experience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43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14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95475"/>
            <a:ext cx="12192000" cy="5662525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n-US" dirty="0" smtClean="0"/>
              <a:t>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  <a:p>
            <a:pPr marL="0" lvl="0" indent="0" algn="just">
              <a:buNone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en-US" sz="32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July - 31</a:t>
            </a:r>
            <a:r>
              <a:rPr lang="en-US" sz="32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October, 2016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KIA Command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disembarked 1,486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nationals as at 31st October, 2016.</a:t>
            </a:r>
          </a:p>
          <a:p>
            <a:pPr lvl="0"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718 (48.3%)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arrived for business.</a:t>
            </a:r>
          </a:p>
          <a:p>
            <a:pPr lvl="0"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259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(17.4%) were disembarked for tourism, holiday and visit.</a:t>
            </a:r>
          </a:p>
          <a:p>
            <a:pPr lvl="0"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226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(15.2%) arrived for conferences or meetings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AU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nationals still take visas from the missions abroad.</a:t>
            </a:r>
          </a:p>
          <a:p>
            <a:pPr lvl="0"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total 19,253 AU arrivals,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period, only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1,486 representing  7.7%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opted for visa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arrival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0"/>
            <a:ext cx="1387523" cy="1151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38" y="135466"/>
            <a:ext cx="1580850" cy="89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8489" y="-44007"/>
            <a:ext cx="8680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African Union Visa on Arrival Policy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Ghanaian Experience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51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69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86933"/>
            <a:ext cx="12192000" cy="557106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COMMENTS FROM BENEFICIARIES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policy is time saving, I would have spent weeks at your embassy abroad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hoping other countries would follow suit, so that we can achieve full integration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attend meetings in Ghana a lot because the headquarters of my company is in Accra, it is now easier for me to come at short notice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you have no mission in my country, this was always a bother. This challenge has been removed with this introduction of visa on arrival policy, thanks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was always a nightmare coming here without a visa, and hoping sometimes that you would not be returned even if you are coming for genuine business. Now this fear is considerably reduced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0"/>
            <a:ext cx="1387523" cy="1286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38" y="135466"/>
            <a:ext cx="1580850" cy="89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8489" y="-44007"/>
            <a:ext cx="8680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African Union Visa on Arrival Policy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Ghanaian Experience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19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77245"/>
            <a:ext cx="12192000" cy="548075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systems so far has been fair, transparent,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expedient,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accessible information on visa procedures 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Passenger Information System would be useful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E-Immigration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E-Gate for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facilitation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more publicity - Radio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TV announcements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GIS website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Missions abroad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00411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38" y="135466"/>
            <a:ext cx="1580850" cy="89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8489" y="-44007"/>
            <a:ext cx="8680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African Union Visa on Arrival Policy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Ghanaian Experience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00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26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56693"/>
            <a:ext cx="12192000" cy="560130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coping with an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exodus of migrants</a:t>
            </a:r>
          </a:p>
          <a:p>
            <a:pPr marL="914400" lvl="2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integration could provide valuable opportunities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00411" cy="1212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467" y="0"/>
            <a:ext cx="1862260" cy="12126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8489" y="-44007"/>
            <a:ext cx="8680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African Union Visa on Arrival Policy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Ghanaian Experience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47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43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1673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1"/>
            <a:ext cx="1387523" cy="1264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38" y="135466"/>
            <a:ext cx="1580850" cy="89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8489" y="-44007"/>
            <a:ext cx="8680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African Union Visa on Arrival Policy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Ghanaian Experience</a:t>
            </a:r>
            <a:endParaRPr lang="en-US" sz="3200" dirty="0"/>
          </a:p>
        </p:txBody>
      </p:sp>
      <p:pic>
        <p:nvPicPr>
          <p:cNvPr id="9" name="Content Placeholder 5" descr="D:\COMMISSIONING OF NEW ARRAL HALL AND GHANA CIVIL AVIATION TRAINING ACADEMY\IMG-20160120-WA0001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245"/>
            <a:ext cx="12192000" cy="54807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808995" y="4526466"/>
            <a:ext cx="6509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Thank You for your kind attention</a:t>
            </a:r>
            <a:endParaRPr lang="en-US" sz="2800" dirty="0"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51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851377"/>
            <a:ext cx="12192000" cy="500662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0"/>
            <a:ext cx="1387523" cy="1377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38" y="135466"/>
            <a:ext cx="1580850" cy="89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8489" y="-44007"/>
            <a:ext cx="8680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African Union Visa on Arrival Policy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Ghanaian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endParaRPr lang="en-US" sz="3200" dirty="0"/>
          </a:p>
        </p:txBody>
      </p:sp>
      <p:pic>
        <p:nvPicPr>
          <p:cNvPr id="9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" y="1851377"/>
            <a:ext cx="5734755" cy="4898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51377"/>
            <a:ext cx="6400800" cy="48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17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85786"/>
            <a:ext cx="12192000" cy="557221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simple terms, regional integration is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process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whereby nation-states agree to promote cooperation. 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economic, political, social to environmental and other areas of mutual concern mainly to achieve peace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stability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development. 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Efforts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regional integration have often focused on removing barriers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free trade, free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movement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goods and capital across national borders, reducing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possibility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conflicts and adopting common grounds on policy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issues, such as the environment,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agriculture, climate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and migration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0"/>
            <a:ext cx="1387523" cy="1377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38" y="135466"/>
            <a:ext cx="1580850" cy="89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8489" y="-44007"/>
            <a:ext cx="8680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African Union Visa on Arrival Policy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Ghanaian Experience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59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7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77219"/>
            <a:ext cx="12192000" cy="57807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Likely gains - new ties and opportunities; increased returns, competition and innovation; investment; coordination and bargaining power;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peace, reducing nationalist tensions, security etc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approach of deepening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integration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free movement of persons and visa facilitation is a means of achieving this goal.</a:t>
            </a:r>
          </a:p>
          <a:p>
            <a:pPr algn="just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in this direction that the African Union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Council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decided that AU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 States should review their internal and external security situations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allow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issuance of visa's on arrival for citizens of AU member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16 priorities of the 2016 Valletta Action Plan also recommends visa facilitation agreements.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0"/>
            <a:ext cx="1387523" cy="1121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38" y="135466"/>
            <a:ext cx="1580850" cy="89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8489" y="-44007"/>
            <a:ext cx="8680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African Union Visa on Arrival Policy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Ghanaian Experience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10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3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33211"/>
            <a:ext cx="12192000" cy="58247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Excellency, President John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Dramani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Mahama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 his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tate of the Nation address presented to Parliament of the Republic of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hana on Thursday,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ebruary 25, 2016 directed that in line with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have informed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Ghana’s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Policy since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 for a united Africa, Ghana should commence the AU Decision, following Rwanda and others for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issuance of visa's on arrival for citizens of AU member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mentioned that this would lead to  the creation of economic opportunities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would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“stimulate air trade, investment and tourism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0411" cy="1033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38" y="135466"/>
            <a:ext cx="1580850" cy="89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8489" y="-44007"/>
            <a:ext cx="8680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African Union Visa on Arrival Policy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Ghanaian Experience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74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3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77219"/>
            <a:ext cx="12192000" cy="578078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‘variable geometry’ approach would allow other countries to join subsequently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Ghana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already belongs to ECOWAS, where free movement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managed over decades. 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the responsibility to determine the conditions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entry for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non-nationals in their territories, for the protection of their citizenry and national interests, subject to international law requirements.</a:t>
            </a:r>
          </a:p>
          <a:p>
            <a:pPr algn="just"/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0"/>
            <a:ext cx="1264356" cy="1077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38" y="135466"/>
            <a:ext cx="1580850" cy="89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8489" y="-44007"/>
            <a:ext cx="8680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African Union Visa on Arrival Policy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Ghanaian Experience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42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3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77219"/>
            <a:ext cx="12192000" cy="578078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</a:p>
          <a:p>
            <a:pPr algn="just"/>
            <a:r>
              <a:rPr lang="en-GB" sz="3600" dirty="0"/>
              <a:t>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 is to achieve a balance between facilitation and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Ghana Immigration Service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(GIS) is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frontline agency responsible for the entry, residence and employment of foreign nationals in Ghana in accordance with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Immigration Act (Act 573), 2000.</a:t>
            </a:r>
          </a:p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objectives of Ghana’s Entry visa policy are: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 the entry of genuine travellers while managing the associated risks; and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contribute to building strong international links, promoting tourism, investment,  and addressing skills 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shortages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0411" cy="1077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38" y="-158044"/>
            <a:ext cx="1580850" cy="1191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8489" y="-44007"/>
            <a:ext cx="8680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African Union Visa on Arrival Policy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Ghanaian Experience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25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3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77219"/>
            <a:ext cx="12192000" cy="578078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(cont’d)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Rolled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visa-on-arrival for citizens of 54 African Union (AU) member states on Friday, 1 July, 2016.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nationals who arrive without visas are granted visas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visas are issued for a validity of thirty (30) days in the first instance.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Fees - $150.00, to be reviewed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downwards next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Pre-reporting by carriers of passengers: Passenger Name Records (PNR)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profiling techniques are applied to identify individuals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Biometrics</a:t>
            </a: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0411" cy="1077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38" y="-158044"/>
            <a:ext cx="1580850" cy="1191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8489" y="-44007"/>
            <a:ext cx="8680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African Union Visa on Arrival Policy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Ghanaian Experience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26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56693"/>
            <a:ext cx="12192000" cy="560130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(cont’d)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Ensuring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measures are tight to prevent possible abuse of the system. Criminal, terrorist and immigration Watch lists/security checks are applied</a:t>
            </a:r>
          </a:p>
          <a:p>
            <a:pPr algn="just"/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also subject to Section 4 of the Immigration Act, 2000 (Act 573) which applies to all travelers entering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Ghana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visit, duration of visit, maintenance and accommodation etc.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Pre-screening of arriving passengers</a:t>
            </a:r>
          </a:p>
          <a:p>
            <a:pPr algn="just"/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Carrier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sanctions are also applied to create legal liabilities for carriers to check passengers. 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inancial penalties are imposed if they are found carrying inadequately documented persons, $5,000.00. Section 54 (ACT 573) (LI 2228)</a:t>
            </a:r>
          </a:p>
          <a:p>
            <a:pPr algn="just"/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1"/>
            <a:ext cx="1387523" cy="1212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38" y="135466"/>
            <a:ext cx="1580850" cy="11063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8489" y="-44007"/>
            <a:ext cx="8680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African Union Visa on Arrival Policy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Ghanaian Experience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24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408</TotalTime>
  <Words>319</Words>
  <Application>Microsoft Office PowerPoint</Application>
  <PresentationFormat>Widescreen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PASIMA</dc:creator>
  <cp:lastModifiedBy>PASIMA</cp:lastModifiedBy>
  <cp:revision>84</cp:revision>
  <cp:lastPrinted>2016-11-27T18:03:15Z</cp:lastPrinted>
  <dcterms:created xsi:type="dcterms:W3CDTF">2016-11-26T18:43:35Z</dcterms:created>
  <dcterms:modified xsi:type="dcterms:W3CDTF">2016-11-30T07:23:14Z</dcterms:modified>
</cp:coreProperties>
</file>