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4" r:id="rId2"/>
    <p:sldMasterId id="2147483691" r:id="rId3"/>
    <p:sldMasterId id="2147483704" r:id="rId4"/>
    <p:sldMasterId id="2147483716" r:id="rId5"/>
    <p:sldMasterId id="2147483728" r:id="rId6"/>
    <p:sldMasterId id="2147483740" r:id="rId7"/>
    <p:sldMasterId id="2147483752" r:id="rId8"/>
    <p:sldMasterId id="2147483764" r:id="rId9"/>
  </p:sldMasterIdLst>
  <p:notesMasterIdLst>
    <p:notesMasterId r:id="rId21"/>
  </p:notesMasterIdLst>
  <p:sldIdLst>
    <p:sldId id="256" r:id="rId10"/>
    <p:sldId id="269" r:id="rId11"/>
    <p:sldId id="257" r:id="rId12"/>
    <p:sldId id="259" r:id="rId13"/>
    <p:sldId id="260" r:id="rId14"/>
    <p:sldId id="262" r:id="rId15"/>
    <p:sldId id="272" r:id="rId16"/>
    <p:sldId id="264" r:id="rId17"/>
    <p:sldId id="266" r:id="rId18"/>
    <p:sldId id="267"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950" autoAdjust="0"/>
    <p:restoredTop sz="62700" autoAdjust="0"/>
  </p:normalViewPr>
  <p:slideViewPr>
    <p:cSldViewPr>
      <p:cViewPr varScale="1">
        <p:scale>
          <a:sx n="45" d="100"/>
          <a:sy n="45" d="100"/>
        </p:scale>
        <p:origin x="-187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ups_s\Downloads\812015161x1g008.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S-CH-1.main.oecd.org\Users2\Kups_S\African%20student%20mobility.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72158422890551E-2"/>
          <c:y val="3.8752250209561502E-2"/>
          <c:w val="0.94615845283694899"/>
          <c:h val="0.87380742328674887"/>
        </c:manualLayout>
      </c:layout>
      <c:bubbleChart>
        <c:varyColors val="0"/>
        <c:ser>
          <c:idx val="0"/>
          <c:order val="0"/>
          <c:tx>
            <c:strRef>
              <c:f>'F8'!$E$34</c:f>
              <c:strCache>
                <c:ptCount val="1"/>
                <c:pt idx="0">
                  <c:v>OECD</c:v>
                </c:pt>
              </c:strCache>
            </c:strRef>
          </c:tx>
          <c:spPr>
            <a:solidFill>
              <a:schemeClr val="bg1">
                <a:lumMod val="65000"/>
              </a:schemeClr>
            </a:solidFill>
            <a:effectLst/>
          </c:spPr>
          <c:invertIfNegative val="0"/>
          <c:dLbls>
            <c:numFmt formatCode="#,##0.0" sourceLinked="0"/>
            <c:txPr>
              <a:bodyPr/>
              <a:lstStyle/>
              <a:p>
                <a:pPr>
                  <a:defRPr sz="1050">
                    <a:latin typeface="+mn-lt"/>
                  </a:defRPr>
                </a:pPr>
                <a:endParaRPr lang="en-US"/>
              </a:p>
            </c:txPr>
            <c:dLblPos val="b"/>
            <c:showLegendKey val="0"/>
            <c:showVal val="0"/>
            <c:showCatName val="0"/>
            <c:showSerName val="0"/>
            <c:showPercent val="0"/>
            <c:showBubbleSize val="1"/>
            <c:showLeaderLines val="0"/>
          </c:dLbls>
          <c:xVal>
            <c:numRef>
              <c:f>'F8'!$A$35:$A$47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xVal>
          <c:yVal>
            <c:numRef>
              <c:f>'F8'!$D$35:$D$47</c:f>
              <c:numCache>
                <c:formatCode>General</c:formatCode>
                <c:ptCount val="13"/>
                <c:pt idx="0">
                  <c:v>0.85</c:v>
                </c:pt>
                <c:pt idx="1">
                  <c:v>0.85</c:v>
                </c:pt>
                <c:pt idx="2">
                  <c:v>0.85</c:v>
                </c:pt>
                <c:pt idx="3">
                  <c:v>0.85</c:v>
                </c:pt>
                <c:pt idx="4">
                  <c:v>0.85</c:v>
                </c:pt>
                <c:pt idx="5">
                  <c:v>0.85</c:v>
                </c:pt>
                <c:pt idx="6">
                  <c:v>0.85</c:v>
                </c:pt>
                <c:pt idx="7">
                  <c:v>0.85</c:v>
                </c:pt>
                <c:pt idx="8">
                  <c:v>0.85</c:v>
                </c:pt>
                <c:pt idx="9">
                  <c:v>0.85</c:v>
                </c:pt>
                <c:pt idx="10">
                  <c:v>0.85</c:v>
                </c:pt>
                <c:pt idx="11">
                  <c:v>0.85</c:v>
                </c:pt>
                <c:pt idx="12">
                  <c:v>0.85</c:v>
                </c:pt>
              </c:numCache>
            </c:numRef>
          </c:yVal>
          <c:bubbleSize>
            <c:numRef>
              <c:f>'F8'!$E$35:$E$47</c:f>
              <c:numCache>
                <c:formatCode>General</c:formatCode>
                <c:ptCount val="13"/>
                <c:pt idx="0">
                  <c:v>1.6046009999999999</c:v>
                </c:pt>
                <c:pt idx="1">
                  <c:v>1.6476219999999999</c:v>
                </c:pt>
                <c:pt idx="2">
                  <c:v>1.9041539999999999</c:v>
                </c:pt>
                <c:pt idx="3">
                  <c:v>2.092527</c:v>
                </c:pt>
                <c:pt idx="4">
                  <c:v>2.2720639999999999</c:v>
                </c:pt>
                <c:pt idx="5">
                  <c:v>2.3730106942834808</c:v>
                </c:pt>
                <c:pt idx="6">
                  <c:v>2.4461643102136836</c:v>
                </c:pt>
                <c:pt idx="7">
                  <c:v>2.5344138737053385</c:v>
                </c:pt>
                <c:pt idx="8">
                  <c:v>2.6469988871087979</c:v>
                </c:pt>
                <c:pt idx="9">
                  <c:v>2.838026703372849</c:v>
                </c:pt>
                <c:pt idx="10">
                  <c:v>3.1819393828563491</c:v>
                </c:pt>
                <c:pt idx="11">
                  <c:v>3.3162086622276332</c:v>
                </c:pt>
                <c:pt idx="12">
                  <c:v>3.415975343771676</c:v>
                </c:pt>
              </c:numCache>
            </c:numRef>
          </c:bubbleSize>
          <c:bubble3D val="1"/>
        </c:ser>
        <c:ser>
          <c:idx val="1"/>
          <c:order val="1"/>
          <c:tx>
            <c:strRef>
              <c:f>'F8'!$C$34</c:f>
              <c:strCache>
                <c:ptCount val="1"/>
                <c:pt idx="0">
                  <c:v>Worldwide</c:v>
                </c:pt>
              </c:strCache>
            </c:strRef>
          </c:tx>
          <c:spPr>
            <a:solidFill>
              <a:schemeClr val="tx2">
                <a:lumMod val="40000"/>
                <a:lumOff val="60000"/>
              </a:schemeClr>
            </a:solidFill>
            <a:ln w="25400">
              <a:noFill/>
            </a:ln>
            <a:effectLst/>
          </c:spPr>
          <c:invertIfNegative val="0"/>
          <c:dLbls>
            <c:numFmt formatCode="#,##0.0" sourceLinked="0"/>
            <c:txPr>
              <a:bodyPr/>
              <a:lstStyle/>
              <a:p>
                <a:pPr>
                  <a:defRPr sz="1050">
                    <a:latin typeface="+mn-lt"/>
                  </a:defRPr>
                </a:pPr>
                <a:endParaRPr lang="en-US"/>
              </a:p>
            </c:txPr>
            <c:dLblPos val="t"/>
            <c:showLegendKey val="0"/>
            <c:showVal val="0"/>
            <c:showCatName val="0"/>
            <c:showSerName val="0"/>
            <c:showPercent val="0"/>
            <c:showBubbleSize val="1"/>
            <c:showLeaderLines val="0"/>
          </c:dLbls>
          <c:xVal>
            <c:numRef>
              <c:f>'F8'!$A$35:$A$47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xVal>
          <c:yVal>
            <c:numRef>
              <c:f>'F8'!$B$35:$B$47</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yVal>
          <c:bubbleSize>
            <c:numRef>
              <c:f>'F8'!$C$35:$C$47</c:f>
              <c:numCache>
                <c:formatCode>General</c:formatCode>
                <c:ptCount val="13"/>
                <c:pt idx="0">
                  <c:v>2.0877015000000001</c:v>
                </c:pt>
                <c:pt idx="1">
                  <c:v>2.1466857500000001</c:v>
                </c:pt>
                <c:pt idx="2">
                  <c:v>2.4442230666666664</c:v>
                </c:pt>
                <c:pt idx="3">
                  <c:v>2.6486361333333335</c:v>
                </c:pt>
                <c:pt idx="4">
                  <c:v>2.843694783333333</c:v>
                </c:pt>
                <c:pt idx="5">
                  <c:v>2.9825877776168142</c:v>
                </c:pt>
                <c:pt idx="6">
                  <c:v>3.0697895268803501</c:v>
                </c:pt>
                <c:pt idx="7">
                  <c:v>3.2464299665624816</c:v>
                </c:pt>
                <c:pt idx="8">
                  <c:v>3.5197298342949455</c:v>
                </c:pt>
                <c:pt idx="9">
                  <c:v>3.763130838221334</c:v>
                </c:pt>
                <c:pt idx="10">
                  <c:v>4.1958450720338387</c:v>
                </c:pt>
                <c:pt idx="11">
                  <c:v>4.3816392985912689</c:v>
                </c:pt>
                <c:pt idx="12">
                  <c:v>4.5280438437716759</c:v>
                </c:pt>
              </c:numCache>
            </c:numRef>
          </c:bubbleSize>
          <c:bubble3D val="1"/>
        </c:ser>
        <c:dLbls>
          <c:showLegendKey val="0"/>
          <c:showVal val="0"/>
          <c:showCatName val="0"/>
          <c:showSerName val="0"/>
          <c:showPercent val="0"/>
          <c:showBubbleSize val="0"/>
        </c:dLbls>
        <c:bubbleScale val="120"/>
        <c:showNegBubbles val="0"/>
        <c:sizeRepresents val="w"/>
        <c:axId val="131510656"/>
        <c:axId val="131512192"/>
      </c:bubbleChart>
      <c:valAx>
        <c:axId val="131510656"/>
        <c:scaling>
          <c:orientation val="minMax"/>
          <c:max val="2012.99"/>
          <c:min val="1999"/>
        </c:scaling>
        <c:delete val="0"/>
        <c:axPos val="b"/>
        <c:majorGridlines>
          <c:spPr>
            <a:ln>
              <a:solidFill>
                <a:schemeClr val="bg1"/>
              </a:solidFill>
            </a:ln>
          </c:spPr>
        </c:majorGridlines>
        <c:numFmt formatCode="General" sourceLinked="1"/>
        <c:majorTickMark val="none"/>
        <c:minorTickMark val="none"/>
        <c:tickLblPos val="nextTo"/>
        <c:txPr>
          <a:bodyPr rot="0" vert="horz"/>
          <a:lstStyle/>
          <a:p>
            <a:pPr>
              <a:defRPr sz="1000" b="0" i="0" u="none" strike="noStrike" baseline="0">
                <a:solidFill>
                  <a:srgbClr val="000000"/>
                </a:solidFill>
                <a:latin typeface="Arial Narrow"/>
                <a:ea typeface="Arial Narrow"/>
                <a:cs typeface="Arial Narrow"/>
              </a:defRPr>
            </a:pPr>
            <a:endParaRPr lang="en-US"/>
          </a:p>
        </c:txPr>
        <c:crossAx val="131512192"/>
        <c:crosses val="autoZero"/>
        <c:crossBetween val="midCat"/>
        <c:majorUnit val="1"/>
      </c:valAx>
      <c:valAx>
        <c:axId val="131512192"/>
        <c:scaling>
          <c:orientation val="minMax"/>
          <c:max val="1.1500000000000001"/>
          <c:min val="0.75000000000000011"/>
        </c:scaling>
        <c:delete val="1"/>
        <c:axPos val="l"/>
        <c:majorGridlines>
          <c:spPr>
            <a:ln>
              <a:solidFill>
                <a:sysClr val="window" lastClr="FFFFFF"/>
              </a:solidFill>
            </a:ln>
          </c:spPr>
        </c:majorGridlines>
        <c:numFmt formatCode="General" sourceLinked="1"/>
        <c:majorTickMark val="out"/>
        <c:minorTickMark val="none"/>
        <c:tickLblPos val="nextTo"/>
        <c:crossAx val="131510656"/>
        <c:crosses val="autoZero"/>
        <c:crossBetween val="midCat"/>
      </c:valAx>
      <c:spPr>
        <a:solidFill>
          <a:schemeClr val="accent1">
            <a:lumMod val="20000"/>
            <a:lumOff val="80000"/>
          </a:schemeClr>
        </a:solidFill>
      </c:spPr>
    </c:plotArea>
    <c:plotVisOnly val="1"/>
    <c:dispBlanksAs val="gap"/>
    <c:showDLblsOverMax val="0"/>
  </c:chart>
  <c:spPr>
    <a:solidFill>
      <a:schemeClr val="bg1"/>
    </a:solidFill>
    <a:ln>
      <a:noFill/>
    </a:ln>
  </c:spPr>
  <c:txPr>
    <a:bodyPr/>
    <a:lstStyle/>
    <a:p>
      <a:pPr>
        <a:defRPr sz="1000" b="0" i="0" u="none" strike="noStrike" baseline="0">
          <a:solidFill>
            <a:srgbClr val="000000"/>
          </a:solidFill>
          <a:latin typeface="Arial Narrow" panose="020B0606020202030204" pitchFamily="34" charset="0"/>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5983699468680701"/>
          <c:w val="0.98906927548920154"/>
          <c:h val="0.83518280455228089"/>
        </c:manualLayout>
      </c:layout>
      <c:barChart>
        <c:barDir val="col"/>
        <c:grouping val="clustered"/>
        <c:varyColors val="0"/>
        <c:ser>
          <c:idx val="0"/>
          <c:order val="0"/>
          <c:tx>
            <c:strRef>
              <c:f>Sheet3!$B$2</c:f>
              <c:strCache>
                <c:ptCount val="1"/>
                <c:pt idx="0">
                  <c:v>Share of enrolled students studying abroad</c:v>
                </c:pt>
              </c:strCache>
            </c:strRef>
          </c:tx>
          <c:spPr>
            <a:solidFill>
              <a:srgbClr val="4F81BD"/>
            </a:solidFill>
            <a:ln w="6350" cmpd="sng">
              <a:solidFill>
                <a:srgbClr val="000000"/>
              </a:solidFill>
              <a:round/>
            </a:ln>
            <a:effectLst/>
          </c:spPr>
          <c:invertIfNegative val="0"/>
          <c:dPt>
            <c:idx val="7"/>
            <c:invertIfNegative val="0"/>
            <c:bubble3D val="0"/>
            <c:spPr>
              <a:solidFill>
                <a:schemeClr val="bg2">
                  <a:lumMod val="75000"/>
                </a:schemeClr>
              </a:solidFill>
              <a:ln w="6350" cmpd="sng">
                <a:solidFill>
                  <a:srgbClr val="000000"/>
                </a:solidFill>
                <a:round/>
              </a:ln>
              <a:effectLst/>
            </c:spPr>
          </c:dPt>
          <c:cat>
            <c:strRef>
              <c:f>Sheet3!$A$3:$A$11</c:f>
              <c:strCache>
                <c:ptCount val="9"/>
                <c:pt idx="0">
                  <c:v>North America</c:v>
                </c:pt>
                <c:pt idx="1">
                  <c:v>Latin America and the Caribbean</c:v>
                </c:pt>
                <c:pt idx="2">
                  <c:v>South and West Asia</c:v>
                </c:pt>
                <c:pt idx="3">
                  <c:v>Central and Eastern Europe</c:v>
                </c:pt>
                <c:pt idx="4">
                  <c:v>East Asia and the Pacific</c:v>
                </c:pt>
                <c:pt idx="5">
                  <c:v>Arab states</c:v>
                </c:pt>
                <c:pt idx="6">
                  <c:v>Western Europe</c:v>
                </c:pt>
                <c:pt idx="7">
                  <c:v>Sub-saharan Africa </c:v>
                </c:pt>
                <c:pt idx="8">
                  <c:v>Central Asia</c:v>
                </c:pt>
              </c:strCache>
            </c:strRef>
          </c:cat>
          <c:val>
            <c:numRef>
              <c:f>Sheet3!$B$3:$B$11</c:f>
              <c:numCache>
                <c:formatCode>General</c:formatCode>
                <c:ptCount val="9"/>
                <c:pt idx="0">
                  <c:v>0.5</c:v>
                </c:pt>
                <c:pt idx="1">
                  <c:v>1.2</c:v>
                </c:pt>
                <c:pt idx="2">
                  <c:v>1.5</c:v>
                </c:pt>
                <c:pt idx="3">
                  <c:v>1.8</c:v>
                </c:pt>
                <c:pt idx="4">
                  <c:v>1.8</c:v>
                </c:pt>
                <c:pt idx="5">
                  <c:v>2.9</c:v>
                </c:pt>
                <c:pt idx="6">
                  <c:v>3</c:v>
                </c:pt>
                <c:pt idx="7">
                  <c:v>4.9000000000000004</c:v>
                </c:pt>
                <c:pt idx="8">
                  <c:v>5.7</c:v>
                </c:pt>
              </c:numCache>
            </c:numRef>
          </c:val>
        </c:ser>
        <c:dLbls>
          <c:showLegendKey val="0"/>
          <c:showVal val="0"/>
          <c:showCatName val="0"/>
          <c:showSerName val="0"/>
          <c:showPercent val="0"/>
          <c:showBubbleSize val="0"/>
        </c:dLbls>
        <c:gapWidth val="150"/>
        <c:axId val="131570688"/>
        <c:axId val="131572864"/>
      </c:barChart>
      <c:scatterChart>
        <c:scatterStyle val="lineMarker"/>
        <c:varyColors val="0"/>
        <c:ser>
          <c:idx val="1"/>
          <c:order val="1"/>
          <c:tx>
            <c:strRef>
              <c:f>Sheet3!$C$2</c:f>
              <c:strCache>
                <c:ptCount val="1"/>
                <c:pt idx="0">
                  <c:v>Share studying within region</c:v>
                </c:pt>
              </c:strCache>
            </c:strRef>
          </c:tx>
          <c:spPr>
            <a:ln w="28575">
              <a:noFill/>
            </a:ln>
          </c:spPr>
          <c:marker>
            <c:symbol val="square"/>
            <c:size val="5"/>
            <c:spPr>
              <a:solidFill>
                <a:schemeClr val="tx2">
                  <a:lumMod val="40000"/>
                  <a:lumOff val="60000"/>
                </a:schemeClr>
              </a:solidFill>
              <a:ln>
                <a:solidFill>
                  <a:srgbClr val="4F81BD"/>
                </a:solidFill>
                <a:prstDash val="solid"/>
              </a:ln>
            </c:spPr>
          </c:marker>
          <c:xVal>
            <c:strRef>
              <c:f>Sheet3!$A$3:$A$11</c:f>
              <c:strCache>
                <c:ptCount val="9"/>
                <c:pt idx="0">
                  <c:v>North America</c:v>
                </c:pt>
                <c:pt idx="1">
                  <c:v>Latin America and the Caribbean</c:v>
                </c:pt>
                <c:pt idx="2">
                  <c:v>South and West Asia</c:v>
                </c:pt>
                <c:pt idx="3">
                  <c:v>Central and Eastern Europe</c:v>
                </c:pt>
                <c:pt idx="4">
                  <c:v>East Asia and the Pacific</c:v>
                </c:pt>
                <c:pt idx="5">
                  <c:v>Arab states</c:v>
                </c:pt>
                <c:pt idx="6">
                  <c:v>Western Europe</c:v>
                </c:pt>
                <c:pt idx="7">
                  <c:v>Sub-saharan Africa </c:v>
                </c:pt>
                <c:pt idx="8">
                  <c:v>Central Asia</c:v>
                </c:pt>
              </c:strCache>
            </c:strRef>
          </c:xVal>
          <c:yVal>
            <c:numRef>
              <c:f>Sheet3!$C$3:$C$11</c:f>
              <c:numCache>
                <c:formatCode>General</c:formatCode>
                <c:ptCount val="9"/>
                <c:pt idx="0">
                  <c:v>37</c:v>
                </c:pt>
                <c:pt idx="1">
                  <c:v>23</c:v>
                </c:pt>
                <c:pt idx="2">
                  <c:v>2</c:v>
                </c:pt>
                <c:pt idx="3">
                  <c:v>35</c:v>
                </c:pt>
                <c:pt idx="4">
                  <c:v>42</c:v>
                </c:pt>
                <c:pt idx="5">
                  <c:v>19</c:v>
                </c:pt>
                <c:pt idx="6">
                  <c:v>75</c:v>
                </c:pt>
                <c:pt idx="7">
                  <c:v>22</c:v>
                </c:pt>
                <c:pt idx="8">
                  <c:v>21</c:v>
                </c:pt>
              </c:numCache>
            </c:numRef>
          </c:yVal>
          <c:smooth val="0"/>
        </c:ser>
        <c:dLbls>
          <c:showLegendKey val="0"/>
          <c:showVal val="0"/>
          <c:showCatName val="0"/>
          <c:showSerName val="0"/>
          <c:showPercent val="0"/>
          <c:showBubbleSize val="0"/>
        </c:dLbls>
        <c:axId val="131581056"/>
        <c:axId val="131574784"/>
      </c:scatterChart>
      <c:catAx>
        <c:axId val="131570688"/>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31572864"/>
        <c:crosses val="autoZero"/>
        <c:auto val="1"/>
        <c:lblAlgn val="ctr"/>
        <c:lblOffset val="0"/>
        <c:tickLblSkip val="1"/>
        <c:noMultiLvlLbl val="0"/>
      </c:catAx>
      <c:valAx>
        <c:axId val="131572864"/>
        <c:scaling>
          <c:orientation val="minMax"/>
        </c:scaling>
        <c:delete val="0"/>
        <c:axPos val="l"/>
        <c:majorGridlines>
          <c:spPr>
            <a:ln w="9525" cmpd="sng">
              <a:solidFill>
                <a:srgbClr val="FFFFFF"/>
              </a:solidFill>
              <a:prstDash val="solid"/>
            </a:ln>
          </c:spPr>
        </c:majorGridlines>
        <c:title>
          <c:tx>
            <c:rich>
              <a:bodyPr rot="0" vert="horz"/>
              <a:lstStyle/>
              <a:p>
                <a:pPr>
                  <a:defRPr sz="750" b="0" i="0">
                    <a:solidFill>
                      <a:srgbClr val="000000"/>
                    </a:solidFill>
                    <a:latin typeface="Arial Narrow"/>
                  </a:defRPr>
                </a:pPr>
                <a:r>
                  <a:rPr lang="en-GB" sz="750" b="0" i="0">
                    <a:solidFill>
                      <a:srgbClr val="000000"/>
                    </a:solidFill>
                    <a:latin typeface="Arial Narrow"/>
                  </a:rPr>
                  <a:t>% enrolled students studying abroad</a:t>
                </a:r>
              </a:p>
            </c:rich>
          </c:tx>
          <c:layout>
            <c:manualLayout>
              <c:xMode val="edge"/>
              <c:yMode val="edge"/>
              <c:x val="8.7445796086387494E-3"/>
              <c:y val="0.14940602282735801"/>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31570688"/>
        <c:crosses val="autoZero"/>
        <c:crossBetween val="between"/>
      </c:valAx>
      <c:valAx>
        <c:axId val="131574784"/>
        <c:scaling>
          <c:orientation val="minMax"/>
        </c:scaling>
        <c:delete val="0"/>
        <c:axPos val="r"/>
        <c:title>
          <c:tx>
            <c:rich>
              <a:bodyPr rot="0" vert="horz"/>
              <a:lstStyle/>
              <a:p>
                <a:pPr>
                  <a:defRPr sz="750" b="0" i="0">
                    <a:solidFill>
                      <a:srgbClr val="000000"/>
                    </a:solidFill>
                    <a:latin typeface="Arial Narrow"/>
                  </a:defRPr>
                </a:pPr>
                <a:r>
                  <a:rPr lang="en-GB" sz="750" b="0" i="0">
                    <a:solidFill>
                      <a:srgbClr val="000000"/>
                    </a:solidFill>
                    <a:latin typeface="Arial Narrow"/>
                  </a:rPr>
                  <a:t>Share of mobile students within</a:t>
                </a:r>
                <a:r>
                  <a:rPr lang="en-GB" sz="750" b="0" i="0" baseline="0">
                    <a:solidFill>
                      <a:srgbClr val="000000"/>
                    </a:solidFill>
                    <a:latin typeface="Arial Narrow"/>
                  </a:rPr>
                  <a:t> </a:t>
                </a:r>
                <a:r>
                  <a:rPr lang="en-GB" sz="750" b="0" i="0">
                    <a:solidFill>
                      <a:srgbClr val="000000"/>
                    </a:solidFill>
                    <a:latin typeface="Arial Narrow"/>
                  </a:rPr>
                  <a:t>region</a:t>
                </a:r>
              </a:p>
            </c:rich>
          </c:tx>
          <c:layout>
            <c:manualLayout>
              <c:xMode val="edge"/>
              <c:yMode val="edge"/>
              <c:x val="0.83815969289311831"/>
              <c:y val="0.15146751222894181"/>
            </c:manualLayout>
          </c:layout>
          <c:overlay val="0"/>
        </c:title>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sz="750" b="0" i="0">
                <a:solidFill>
                  <a:srgbClr val="000000"/>
                </a:solidFill>
                <a:latin typeface="Arial Narrow"/>
                <a:ea typeface="Arial Narrow"/>
                <a:cs typeface="Arial Narrow"/>
              </a:defRPr>
            </a:pPr>
            <a:endParaRPr lang="en-US"/>
          </a:p>
        </c:txPr>
        <c:crossAx val="131581056"/>
        <c:crosses val="max"/>
        <c:crossBetween val="midCat"/>
      </c:valAx>
      <c:valAx>
        <c:axId val="131581056"/>
        <c:scaling>
          <c:orientation val="minMax"/>
        </c:scaling>
        <c:delete val="1"/>
        <c:axPos val="b"/>
        <c:majorTickMark val="out"/>
        <c:minorTickMark val="none"/>
        <c:tickLblPos val="nextTo"/>
        <c:crossAx val="131574784"/>
        <c:crossesAt val="80"/>
        <c:crossBetween val="midCat"/>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3285764016894772"/>
          <c:w val="0.98906927548920154"/>
          <c:h val="0.86216215907014038"/>
        </c:manualLayout>
      </c:layout>
      <c:barChart>
        <c:barDir val="col"/>
        <c:grouping val="clustered"/>
        <c:varyColors val="0"/>
        <c:ser>
          <c:idx val="0"/>
          <c:order val="0"/>
          <c:tx>
            <c:strRef>
              <c:f>Sheet1!$A$2</c:f>
              <c:strCache>
                <c:ptCount val="1"/>
                <c:pt idx="0">
                  <c:v>East Africa</c:v>
                </c:pt>
              </c:strCache>
            </c:strRef>
          </c:tx>
          <c:spPr>
            <a:solidFill>
              <a:srgbClr val="4F81BD"/>
            </a:solidFill>
            <a:ln w="6350" cmpd="sng">
              <a:solidFill>
                <a:srgbClr val="000000"/>
              </a:solidFill>
              <a:round/>
            </a:ln>
            <a:effectLst/>
          </c:spPr>
          <c:invertIfNegative val="0"/>
          <c:cat>
            <c:strRef>
              <c:f>Sheet1!$B$1:$E$1</c:f>
              <c:strCache>
                <c:ptCount val="4"/>
                <c:pt idx="0">
                  <c:v>Sedentary</c:v>
                </c:pt>
                <c:pt idx="1">
                  <c:v>Outflow</c:v>
                </c:pt>
                <c:pt idx="2">
                  <c:v>Transitory</c:v>
                </c:pt>
                <c:pt idx="3">
                  <c:v>Inflow</c:v>
                </c:pt>
              </c:strCache>
            </c:strRef>
          </c:cat>
          <c:val>
            <c:numRef>
              <c:f>Sheet1!$B$2:$E$2</c:f>
              <c:numCache>
                <c:formatCode>General</c:formatCode>
                <c:ptCount val="4"/>
                <c:pt idx="0">
                  <c:v>24</c:v>
                </c:pt>
                <c:pt idx="1">
                  <c:v>9.6999999999999993</c:v>
                </c:pt>
                <c:pt idx="2">
                  <c:v>57.2</c:v>
                </c:pt>
                <c:pt idx="3">
                  <c:v>9.1</c:v>
                </c:pt>
              </c:numCache>
            </c:numRef>
          </c:val>
        </c:ser>
        <c:ser>
          <c:idx val="1"/>
          <c:order val="1"/>
          <c:tx>
            <c:strRef>
              <c:f>Sheet1!$A$3</c:f>
              <c:strCache>
                <c:ptCount val="1"/>
                <c:pt idx="0">
                  <c:v>South Africa</c:v>
                </c:pt>
              </c:strCache>
            </c:strRef>
          </c:tx>
          <c:spPr>
            <a:solidFill>
              <a:srgbClr val="CCCCCC"/>
            </a:solidFill>
            <a:ln w="6350" cmpd="sng">
              <a:solidFill>
                <a:srgbClr val="000000"/>
              </a:solidFill>
              <a:round/>
            </a:ln>
            <a:effectLst/>
          </c:spPr>
          <c:invertIfNegative val="0"/>
          <c:cat>
            <c:strRef>
              <c:f>Sheet1!$B$1:$E$1</c:f>
              <c:strCache>
                <c:ptCount val="4"/>
                <c:pt idx="0">
                  <c:v>Sedentary</c:v>
                </c:pt>
                <c:pt idx="1">
                  <c:v>Outflow</c:v>
                </c:pt>
                <c:pt idx="2">
                  <c:v>Transitory</c:v>
                </c:pt>
                <c:pt idx="3">
                  <c:v>Inflow</c:v>
                </c:pt>
              </c:strCache>
            </c:strRef>
          </c:cat>
          <c:val>
            <c:numRef>
              <c:f>Sheet1!$B$3:$E$3</c:f>
              <c:numCache>
                <c:formatCode>General</c:formatCode>
                <c:ptCount val="4"/>
                <c:pt idx="0">
                  <c:v>34</c:v>
                </c:pt>
                <c:pt idx="1">
                  <c:v>8</c:v>
                </c:pt>
                <c:pt idx="2">
                  <c:v>49.1</c:v>
                </c:pt>
                <c:pt idx="3">
                  <c:v>8.9</c:v>
                </c:pt>
              </c:numCache>
            </c:numRef>
          </c:val>
        </c:ser>
        <c:ser>
          <c:idx val="2"/>
          <c:order val="2"/>
          <c:tx>
            <c:strRef>
              <c:f>Sheet1!$A$4</c:f>
              <c:strCache>
                <c:ptCount val="1"/>
                <c:pt idx="0">
                  <c:v>Southern Africa</c:v>
                </c:pt>
              </c:strCache>
            </c:strRef>
          </c:tx>
          <c:spPr>
            <a:solidFill>
              <a:srgbClr val="A7B9E3"/>
            </a:solidFill>
            <a:ln w="6350" cmpd="sng">
              <a:solidFill>
                <a:srgbClr val="000000"/>
              </a:solidFill>
              <a:round/>
            </a:ln>
            <a:effectLst/>
          </c:spPr>
          <c:invertIfNegative val="0"/>
          <c:cat>
            <c:strRef>
              <c:f>Sheet1!$B$1:$E$1</c:f>
              <c:strCache>
                <c:ptCount val="4"/>
                <c:pt idx="0">
                  <c:v>Sedentary</c:v>
                </c:pt>
                <c:pt idx="1">
                  <c:v>Outflow</c:v>
                </c:pt>
                <c:pt idx="2">
                  <c:v>Transitory</c:v>
                </c:pt>
                <c:pt idx="3">
                  <c:v>Inflow</c:v>
                </c:pt>
              </c:strCache>
            </c:strRef>
          </c:cat>
          <c:val>
            <c:numRef>
              <c:f>Sheet1!$B$4:$E$4</c:f>
              <c:numCache>
                <c:formatCode>General</c:formatCode>
                <c:ptCount val="4"/>
                <c:pt idx="0">
                  <c:v>14.7</c:v>
                </c:pt>
                <c:pt idx="1">
                  <c:v>13.1</c:v>
                </c:pt>
                <c:pt idx="2">
                  <c:v>64.7</c:v>
                </c:pt>
                <c:pt idx="3">
                  <c:v>7.5</c:v>
                </c:pt>
              </c:numCache>
            </c:numRef>
          </c:val>
        </c:ser>
        <c:ser>
          <c:idx val="3"/>
          <c:order val="3"/>
          <c:tx>
            <c:strRef>
              <c:f>Sheet1!$A$5</c:f>
              <c:strCache>
                <c:ptCount val="1"/>
                <c:pt idx="0">
                  <c:v>West and Central Africa</c:v>
                </c:pt>
              </c:strCache>
            </c:strRef>
          </c:tx>
          <c:spPr>
            <a:solidFill>
              <a:srgbClr val="929292"/>
            </a:solidFill>
            <a:ln w="6350" cmpd="sng">
              <a:solidFill>
                <a:srgbClr val="000000"/>
              </a:solidFill>
              <a:round/>
            </a:ln>
            <a:effectLst/>
          </c:spPr>
          <c:invertIfNegative val="0"/>
          <c:cat>
            <c:strRef>
              <c:f>Sheet1!$B$1:$E$1</c:f>
              <c:strCache>
                <c:ptCount val="4"/>
                <c:pt idx="0">
                  <c:v>Sedentary</c:v>
                </c:pt>
                <c:pt idx="1">
                  <c:v>Outflow</c:v>
                </c:pt>
                <c:pt idx="2">
                  <c:v>Transitory</c:v>
                </c:pt>
                <c:pt idx="3">
                  <c:v>Inflow</c:v>
                </c:pt>
              </c:strCache>
            </c:strRef>
          </c:cat>
          <c:val>
            <c:numRef>
              <c:f>Sheet1!$B$5:$E$5</c:f>
              <c:numCache>
                <c:formatCode>General</c:formatCode>
                <c:ptCount val="4"/>
                <c:pt idx="0">
                  <c:v>41.8</c:v>
                </c:pt>
                <c:pt idx="1">
                  <c:v>5.7</c:v>
                </c:pt>
                <c:pt idx="2">
                  <c:v>44.1</c:v>
                </c:pt>
                <c:pt idx="3">
                  <c:v>8.5</c:v>
                </c:pt>
              </c:numCache>
            </c:numRef>
          </c:val>
        </c:ser>
        <c:dLbls>
          <c:showLegendKey val="0"/>
          <c:showVal val="0"/>
          <c:showCatName val="0"/>
          <c:showSerName val="0"/>
          <c:showPercent val="0"/>
          <c:showBubbleSize val="0"/>
        </c:dLbls>
        <c:gapWidth val="150"/>
        <c:axId val="122027008"/>
        <c:axId val="123081472"/>
      </c:barChart>
      <c:catAx>
        <c:axId val="122027008"/>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23081472"/>
        <c:crosses val="autoZero"/>
        <c:auto val="1"/>
        <c:lblAlgn val="ctr"/>
        <c:lblOffset val="0"/>
        <c:tickLblSkip val="1"/>
        <c:noMultiLvlLbl val="0"/>
      </c:catAx>
      <c:valAx>
        <c:axId val="123081472"/>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22027008"/>
        <c:crosses val="autoZero"/>
        <c:crossBetween val="between"/>
      </c:valAx>
      <c:spPr>
        <a:solidFill>
          <a:srgbClr val="F4FFFF"/>
        </a:solidFill>
        <a:ln w="9525">
          <a:solidFill>
            <a:srgbClr val="000000"/>
          </a:solidFill>
        </a:ln>
      </c:spPr>
    </c:plotArea>
    <c:legend>
      <c:legendPos val="r"/>
      <c:layout>
        <c:manualLayout>
          <c:xMode val="edge"/>
          <c:yMode val="edge"/>
          <c:x val="4.1301613461006491E-2"/>
          <c:y val="1.9920803043647736E-2"/>
          <c:w val="0.95651224163683379"/>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75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0.87165</cdr:x>
      <cdr:y>0.61458</cdr:y>
    </cdr:from>
    <cdr:to>
      <cdr:x>0.93116</cdr:x>
      <cdr:y>0.7526</cdr:y>
    </cdr:to>
    <cdr:sp macro="" textlink="">
      <cdr:nvSpPr>
        <cdr:cNvPr id="2" name="TextBox 1"/>
        <cdr:cNvSpPr txBox="1"/>
      </cdr:nvSpPr>
      <cdr:spPr>
        <a:xfrm xmlns:a="http://schemas.openxmlformats.org/drawingml/2006/main">
          <a:off x="7115175" y="2247899"/>
          <a:ext cx="485775" cy="5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a:p>
      </cdr:txBody>
    </cdr:sp>
  </cdr:relSizeAnchor>
  <cdr:relSizeAnchor xmlns:cdr="http://schemas.openxmlformats.org/drawingml/2006/chartDrawing">
    <cdr:from>
      <cdr:x>0.85064</cdr:x>
      <cdr:y>0.63021</cdr:y>
    </cdr:from>
    <cdr:to>
      <cdr:x>0.95216</cdr:x>
      <cdr:y>0.7526</cdr:y>
    </cdr:to>
    <cdr:sp macro="" textlink="">
      <cdr:nvSpPr>
        <cdr:cNvPr id="3" name="TextBox 2"/>
        <cdr:cNvSpPr txBox="1"/>
      </cdr:nvSpPr>
      <cdr:spPr>
        <a:xfrm xmlns:a="http://schemas.openxmlformats.org/drawingml/2006/main">
          <a:off x="6943725" y="2305049"/>
          <a:ext cx="828675"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b="1">
              <a:latin typeface="Arial Narrow" panose="020B0606020202030204" pitchFamily="34" charset="0"/>
            </a:rPr>
            <a:t>OECD countries</a:t>
          </a:r>
        </a:p>
      </cdr:txBody>
    </cdr:sp>
  </cdr:relSizeAnchor>
  <cdr:relSizeAnchor xmlns:cdr="http://schemas.openxmlformats.org/drawingml/2006/chartDrawing">
    <cdr:from>
      <cdr:x>0.84831</cdr:x>
      <cdr:y>0.28212</cdr:y>
    </cdr:from>
    <cdr:to>
      <cdr:x>0.95916</cdr:x>
      <cdr:y>0.45312</cdr:y>
    </cdr:to>
    <cdr:sp macro="" textlink="">
      <cdr:nvSpPr>
        <cdr:cNvPr id="4" name="TextBox 1"/>
        <cdr:cNvSpPr txBox="1"/>
      </cdr:nvSpPr>
      <cdr:spPr>
        <a:xfrm xmlns:a="http://schemas.openxmlformats.org/drawingml/2006/main">
          <a:off x="6924675" y="1031875"/>
          <a:ext cx="904875" cy="62547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a:latin typeface="Arial Narrow" panose="020B0606020202030204" pitchFamily="34" charset="0"/>
            </a:rPr>
            <a:t>Worldwide</a:t>
          </a:r>
        </a:p>
      </cdr:txBody>
    </cdr:sp>
  </cdr:relSizeAnchor>
</c:userShapes>
</file>

<file path=ppt/drawings/drawing2.xml><?xml version="1.0" encoding="utf-8"?>
<c:userShapes xmlns:c="http://schemas.openxmlformats.org/drawingml/2006/chart">
  <cdr:relSizeAnchor xmlns:cdr="http://schemas.openxmlformats.org/drawingml/2006/chartDrawing">
    <cdr:from>
      <cdr:x>0.03382</cdr:x>
      <cdr:y>0.01992</cdr:y>
    </cdr:from>
    <cdr:to>
      <cdr:x>0.96526</cdr:x>
      <cdr:y>0.08925</cdr:y>
    </cdr:to>
    <cdr:grpSp>
      <cdr:nvGrpSpPr>
        <cdr:cNvPr id="10" name="xlamLegendGroup0"/>
        <cdr:cNvGrpSpPr/>
      </cdr:nvGrpSpPr>
      <cdr:grpSpPr>
        <a:xfrm xmlns:a="http://schemas.openxmlformats.org/drawingml/2006/main">
          <a:off x="275190" y="87498"/>
          <a:ext cx="7579038" cy="304532"/>
          <a:chOff x="0" y="0"/>
          <a:chExt cx="5410979" cy="176800"/>
        </a:xfrm>
      </cdr:grpSpPr>
      <cdr:sp macro="" textlink="">
        <cdr:nvSpPr>
          <cdr:cNvPr id="11" name="xlamLegend0"/>
          <cdr:cNvSpPr/>
        </cdr:nvSpPr>
        <cdr:spPr>
          <a:xfrm xmlns:a="http://schemas.openxmlformats.org/drawingml/2006/main">
            <a:off x="0" y="0"/>
            <a:ext cx="5410979" cy="176800"/>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grpSp>
        <cdr:nvGrpSpPr>
          <cdr:cNvPr id="12" name="xlamLegendEntry10"/>
          <cdr:cNvGrpSpPr/>
        </cdr:nvGrpSpPr>
        <cdr:grpSpPr>
          <a:xfrm xmlns:a="http://schemas.openxmlformats.org/drawingml/2006/main">
            <a:off x="827699" y="43400"/>
            <a:ext cx="1719745" cy="110415"/>
            <a:chOff x="827699" y="43400"/>
            <a:chExt cx="1719745" cy="110415"/>
          </a:xfrm>
        </cdr:grpSpPr>
        <cdr:sp macro="" textlink="">
          <cdr:nvSpPr>
            <cdr:cNvPr id="16" name="xlamLegendSymbol10"/>
            <cdr:cNvSpPr/>
          </cdr:nvSpPr>
          <cdr:spPr>
            <a:xfrm xmlns:a="http://schemas.openxmlformats.org/drawingml/2006/main">
              <a:off x="827699" y="61400"/>
              <a:ext cx="144000" cy="72000"/>
            </a:xfrm>
            <a:prstGeom xmlns:a="http://schemas.openxmlformats.org/drawingml/2006/main" prst="rect">
              <a:avLst/>
            </a:prstGeom>
            <a:solidFill xmlns:a="http://schemas.openxmlformats.org/drawingml/2006/main">
              <a:srgbClr val="4F81BD"/>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17" name="xlamLegendText10"/>
            <cdr:cNvSpPr txBox="1"/>
          </cdr:nvSpPr>
          <cdr:spPr>
            <a:xfrm xmlns:a="http://schemas.openxmlformats.org/drawingml/2006/main">
              <a:off x="1043699" y="43400"/>
              <a:ext cx="1503745" cy="11041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750" b="0" i="0">
                  <a:solidFill>
                    <a:srgbClr val="000000"/>
                  </a:solidFill>
                  <a:latin typeface="Arial Narrow"/>
                </a:rPr>
                <a:t>Share of enrolled students studying abroad</a:t>
              </a:r>
            </a:p>
          </cdr:txBody>
        </cdr:sp>
      </cdr:grpSp>
      <cdr:grpSp>
        <cdr:nvGrpSpPr>
          <cdr:cNvPr id="13" name="xlamLegendEntry20"/>
          <cdr:cNvGrpSpPr/>
        </cdr:nvGrpSpPr>
        <cdr:grpSpPr>
          <a:xfrm xmlns:a="http://schemas.openxmlformats.org/drawingml/2006/main">
            <a:off x="3569265" y="43400"/>
            <a:ext cx="1134656" cy="110415"/>
            <a:chOff x="3569265" y="43400"/>
            <a:chExt cx="1134656" cy="110415"/>
          </a:xfrm>
        </cdr:grpSpPr>
        <cdr:sp macro="" textlink="">
          <cdr:nvSpPr>
            <cdr:cNvPr id="14" name="xlamLegendSymbol20"/>
            <cdr:cNvSpPr/>
          </cdr:nvSpPr>
          <cdr:spPr>
            <a:xfrm xmlns:a="http://schemas.openxmlformats.org/drawingml/2006/main">
              <a:off x="3569265" y="61400"/>
              <a:ext cx="72000" cy="72000"/>
            </a:xfrm>
            <a:prstGeom xmlns:a="http://schemas.openxmlformats.org/drawingml/2006/main" prst="rect">
              <a:avLst/>
            </a:prstGeom>
            <a:solidFill xmlns:a="http://schemas.openxmlformats.org/drawingml/2006/main">
              <a:srgbClr val="4F81BD"/>
            </a:solidFill>
            <a:ln xmlns:a="http://schemas.openxmlformats.org/drawingml/2006/main" w="3175">
              <a:solidFill>
                <a:srgbClr val="4F81BD"/>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solidFill>
                  <a:schemeClr val="tx2">
                    <a:lumMod val="20000"/>
                    <a:lumOff val="80000"/>
                  </a:schemeClr>
                </a:solidFill>
              </a:endParaRPr>
            </a:p>
          </cdr:txBody>
        </cdr:sp>
        <cdr:sp macro="" textlink="">
          <cdr:nvSpPr>
            <cdr:cNvPr id="15" name="xlamLegendText20"/>
            <cdr:cNvSpPr txBox="1"/>
          </cdr:nvSpPr>
          <cdr:spPr>
            <a:xfrm xmlns:a="http://schemas.openxmlformats.org/drawingml/2006/main">
              <a:off x="3713265" y="43400"/>
              <a:ext cx="990656" cy="11041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750" b="0" i="0">
                  <a:solidFill>
                    <a:srgbClr val="000000"/>
                  </a:solidFill>
                  <a:latin typeface="Arial Narrow"/>
                </a:rPr>
                <a:t>Share studying within region</a:t>
              </a:r>
            </a:p>
          </cdr:txBody>
        </cdr:sp>
      </cdr:grpSp>
    </cdr:grpSp>
  </cdr:relSizeAnchor>
</c:userShapes>
</file>

<file path=ppt/drawings/drawing3.xml><?xml version="1.0" encoding="utf-8"?>
<c:userShapes xmlns:c="http://schemas.openxmlformats.org/drawingml/2006/chart">
  <cdr:relSizeAnchor xmlns:cdr="http://schemas.openxmlformats.org/drawingml/2006/chartDrawing">
    <cdr:from>
      <cdr:x>0.14939</cdr:x>
      <cdr:y>0.0446</cdr:y>
    </cdr:from>
    <cdr:to>
      <cdr:x>0.16212</cdr:x>
      <cdr:y>0.0736</cdr:y>
    </cdr:to>
    <cdr:sp macro="" textlink="">
      <cdr:nvSpPr>
        <cdr:cNvPr id="10" name="xlamShapesMarker"/>
        <cdr:cNvSpPr/>
      </cdr:nvSpPr>
      <cdr:spPr>
        <a:xfrm xmlns:a="http://schemas.openxmlformats.org/drawingml/2006/main">
          <a:off x="867873" y="113744"/>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0.15762</cdr:x>
      <cdr:y>0.03779</cdr:y>
    </cdr:from>
    <cdr:to>
      <cdr:x>0.1824</cdr:x>
      <cdr:y>0.06602</cdr:y>
    </cdr:to>
    <cdr:sp macro="" textlink="">
      <cdr:nvSpPr>
        <cdr:cNvPr id="11" name="xlamShapesMarker"/>
        <cdr:cNvSpPr/>
      </cdr:nvSpPr>
      <cdr:spPr>
        <a:xfrm xmlns:a="http://schemas.openxmlformats.org/drawingml/2006/main">
          <a:off x="1295375" y="171028"/>
          <a:ext cx="203654" cy="127768"/>
        </a:xfrm>
        <a:prstGeom xmlns:a="http://schemas.openxmlformats.org/drawingml/2006/main" prst="rect">
          <a:avLst/>
        </a:prstGeom>
        <a:solidFill xmlns:a="http://schemas.openxmlformats.org/drawingml/2006/main">
          <a:srgbClr val="4F81BD"/>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0.33447</cdr:x>
      <cdr:y>0.0446</cdr:y>
    </cdr:from>
    <cdr:to>
      <cdr:x>0.3472</cdr:x>
      <cdr:y>0.0736</cdr:y>
    </cdr:to>
    <cdr:sp macro="" textlink="">
      <cdr:nvSpPr>
        <cdr:cNvPr id="12" name="xlamShapesMarker"/>
        <cdr:cNvSpPr/>
      </cdr:nvSpPr>
      <cdr:spPr>
        <a:xfrm xmlns:a="http://schemas.openxmlformats.org/drawingml/2006/main">
          <a:off x="1943028" y="113744"/>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0.34161</cdr:x>
      <cdr:y>0.03779</cdr:y>
    </cdr:from>
    <cdr:to>
      <cdr:x>0.3664</cdr:x>
      <cdr:y>0.06602</cdr:y>
    </cdr:to>
    <cdr:sp macro="" textlink="">
      <cdr:nvSpPr>
        <cdr:cNvPr id="13" name="xlamShapesMarker"/>
        <cdr:cNvSpPr/>
      </cdr:nvSpPr>
      <cdr:spPr>
        <a:xfrm xmlns:a="http://schemas.openxmlformats.org/drawingml/2006/main">
          <a:off x="2807543" y="171028"/>
          <a:ext cx="203736" cy="127768"/>
        </a:xfrm>
        <a:prstGeom xmlns:a="http://schemas.openxmlformats.org/drawingml/2006/main" prst="rect">
          <a:avLst/>
        </a:prstGeom>
        <a:solidFill xmlns:a="http://schemas.openxmlformats.org/drawingml/2006/main">
          <a:srgbClr val="CCCCCC"/>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0.52777</cdr:x>
      <cdr:y>0.0446</cdr:y>
    </cdr:from>
    <cdr:to>
      <cdr:x>0.5405</cdr:x>
      <cdr:y>0.0736</cdr:y>
    </cdr:to>
    <cdr:sp macro="" textlink="">
      <cdr:nvSpPr>
        <cdr:cNvPr id="14" name="xlamShapesMarker"/>
        <cdr:cNvSpPr/>
      </cdr:nvSpPr>
      <cdr:spPr>
        <a:xfrm xmlns:a="http://schemas.openxmlformats.org/drawingml/2006/main">
          <a:off x="3065998" y="113744"/>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0.53437</cdr:x>
      <cdr:y>0.03779</cdr:y>
    </cdr:from>
    <cdr:to>
      <cdr:x>0.55915</cdr:x>
      <cdr:y>0.06602</cdr:y>
    </cdr:to>
    <cdr:sp macro="" textlink="">
      <cdr:nvSpPr>
        <cdr:cNvPr id="15" name="xlamShapesMarker"/>
        <cdr:cNvSpPr/>
      </cdr:nvSpPr>
      <cdr:spPr>
        <a:xfrm xmlns:a="http://schemas.openxmlformats.org/drawingml/2006/main">
          <a:off x="4391719" y="171028"/>
          <a:ext cx="203654" cy="127768"/>
        </a:xfrm>
        <a:prstGeom xmlns:a="http://schemas.openxmlformats.org/drawingml/2006/main" prst="rect">
          <a:avLst/>
        </a:prstGeom>
        <a:solidFill xmlns:a="http://schemas.openxmlformats.org/drawingml/2006/main">
          <a:srgbClr val="A7B9E3"/>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0.7405</cdr:x>
      <cdr:y>0.0446</cdr:y>
    </cdr:from>
    <cdr:to>
      <cdr:x>0.75323</cdr:x>
      <cdr:y>0.0736</cdr:y>
    </cdr:to>
    <cdr:sp macro="" textlink="">
      <cdr:nvSpPr>
        <cdr:cNvPr id="16" name="xlamShapesMarker"/>
        <cdr:cNvSpPr/>
      </cdr:nvSpPr>
      <cdr:spPr>
        <a:xfrm xmlns:a="http://schemas.openxmlformats.org/drawingml/2006/main">
          <a:off x="4301808" y="113744"/>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0.74465</cdr:x>
      <cdr:y>0.03779</cdr:y>
    </cdr:from>
    <cdr:to>
      <cdr:x>0.76943</cdr:x>
      <cdr:y>0.06602</cdr:y>
    </cdr:to>
    <cdr:sp macro="" textlink="">
      <cdr:nvSpPr>
        <cdr:cNvPr id="17" name="xlamShapesMarker"/>
        <cdr:cNvSpPr/>
      </cdr:nvSpPr>
      <cdr:spPr>
        <a:xfrm xmlns:a="http://schemas.openxmlformats.org/drawingml/2006/main">
          <a:off x="6119911" y="171028"/>
          <a:ext cx="203654" cy="127768"/>
        </a:xfrm>
        <a:prstGeom xmlns:a="http://schemas.openxmlformats.org/drawingml/2006/main" prst="rect">
          <a:avLst/>
        </a:prstGeom>
        <a:solidFill xmlns:a="http://schemas.openxmlformats.org/drawingml/2006/main">
          <a:srgbClr val="929292"/>
        </a:solidFill>
        <a:ln xmlns:a="http://schemas.openxmlformats.org/drawingml/2006/main" w="6350" cap="flat" cmpd="sng" algn="ctr">
          <a:solidFill>
            <a:srgbClr val="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92C38-D585-4F57-B797-06F320898506}" type="datetimeFigureOut">
              <a:rPr lang="en-GB" smtClean="0"/>
              <a:t>29/11/2016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8E9AA-14EA-4824-8415-91909A79BD2A}" type="slidenum">
              <a:rPr lang="en-GB" smtClean="0"/>
              <a:t>‹#›</a:t>
            </a:fld>
            <a:endParaRPr lang="en-GB"/>
          </a:p>
        </p:txBody>
      </p:sp>
    </p:spTree>
    <p:extLst>
      <p:ext uri="{BB962C8B-B14F-4D97-AF65-F5344CB8AC3E}">
        <p14:creationId xmlns:p14="http://schemas.microsoft.com/office/powerpoint/2010/main" val="131335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am going to present some of the facts on student and researcher mobility</a:t>
            </a:r>
            <a:r>
              <a:rPr lang="en-GB" baseline="0" dirty="0" smtClean="0"/>
              <a:t>, with a special focus on the mobility of African students. </a:t>
            </a:r>
          </a:p>
          <a:p>
            <a:endParaRPr lang="en-GB" baseline="0" dirty="0" smtClean="0"/>
          </a:p>
          <a:p>
            <a:r>
              <a:rPr lang="en-GB" baseline="0" dirty="0" smtClean="0"/>
              <a:t>The data on student mobility is taken from the UNESCO Statistical Institute and the OECD Education at a Glance publication</a:t>
            </a:r>
            <a:endParaRPr lang="en-GB" dirty="0"/>
          </a:p>
        </p:txBody>
      </p:sp>
      <p:sp>
        <p:nvSpPr>
          <p:cNvPr id="4" name="Slide Number Placeholder 3"/>
          <p:cNvSpPr>
            <a:spLocks noGrp="1"/>
          </p:cNvSpPr>
          <p:nvPr>
            <p:ph type="sldNum" sz="quarter" idx="10"/>
          </p:nvPr>
        </p:nvSpPr>
        <p:spPr/>
        <p:txBody>
          <a:bodyPr/>
          <a:lstStyle/>
          <a:p>
            <a:fld id="{6DF8E9AA-14EA-4824-8415-91909A79BD2A}" type="slidenum">
              <a:rPr lang="en-GB" smtClean="0"/>
              <a:t>1</a:t>
            </a:fld>
            <a:endParaRPr lang="en-GB"/>
          </a:p>
        </p:txBody>
      </p:sp>
    </p:spTree>
    <p:extLst>
      <p:ext uri="{BB962C8B-B14F-4D97-AF65-F5344CB8AC3E}">
        <p14:creationId xmlns:p14="http://schemas.microsoft.com/office/powerpoint/2010/main" val="281950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Argentina, the</a:t>
            </a:r>
            <a:r>
              <a:rPr lang="en-GB" baseline="0" dirty="0" smtClean="0"/>
              <a:t> Scientists and Researchers Overseas </a:t>
            </a:r>
            <a:r>
              <a:rPr lang="en-GB" baseline="0" dirty="0" err="1" smtClean="0"/>
              <a:t>Netwrok</a:t>
            </a:r>
            <a:r>
              <a:rPr lang="en-GB" baseline="0" dirty="0" smtClean="0"/>
              <a:t> (RAICES) establishes links with Argentine researchers located abroad and encourages their return to Argentina through job opportunities. </a:t>
            </a:r>
          </a:p>
          <a:p>
            <a:r>
              <a:rPr lang="en-GB" baseline="0" dirty="0" smtClean="0"/>
              <a:t>China’s Thousand Talents Programme offers relocation stipends to world-renowned Chinese researchers abroad. </a:t>
            </a:r>
            <a:endParaRPr lang="en-GB" dirty="0"/>
          </a:p>
        </p:txBody>
      </p:sp>
      <p:sp>
        <p:nvSpPr>
          <p:cNvPr id="4" name="Slide Number Placeholder 3"/>
          <p:cNvSpPr>
            <a:spLocks noGrp="1"/>
          </p:cNvSpPr>
          <p:nvPr>
            <p:ph type="sldNum" sz="quarter" idx="10"/>
          </p:nvPr>
        </p:nvSpPr>
        <p:spPr/>
        <p:txBody>
          <a:bodyPr/>
          <a:lstStyle/>
          <a:p>
            <a:fld id="{6DF8E9AA-14EA-4824-8415-91909A79BD2A}" type="slidenum">
              <a:rPr lang="en-GB" smtClean="0"/>
              <a:t>10</a:t>
            </a:fld>
            <a:endParaRPr lang="en-GB"/>
          </a:p>
        </p:txBody>
      </p:sp>
    </p:spTree>
    <p:extLst>
      <p:ext uri="{BB962C8B-B14F-4D97-AF65-F5344CB8AC3E}">
        <p14:creationId xmlns:p14="http://schemas.microsoft.com/office/powerpoint/2010/main" val="148310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share</a:t>
            </a:r>
            <a:r>
              <a:rPr lang="en-GB" baseline="0" dirty="0" smtClean="0"/>
              <a:t> of foreign-born students of the total immigrant stock is in between 1% and 10%. The two countries with the highest values are Japan (7%) and the Czech Republic (10%). However, the share in among the recently arrived immigrant population is </a:t>
            </a:r>
            <a:r>
              <a:rPr lang="en-GB" baseline="0" smtClean="0"/>
              <a:t>almost certainly higher. </a:t>
            </a:r>
            <a:endParaRPr lang="en-GB" dirty="0"/>
          </a:p>
        </p:txBody>
      </p:sp>
      <p:sp>
        <p:nvSpPr>
          <p:cNvPr id="4" name="Slide Number Placeholder 3"/>
          <p:cNvSpPr>
            <a:spLocks noGrp="1"/>
          </p:cNvSpPr>
          <p:nvPr>
            <p:ph type="sldNum" sz="quarter" idx="10"/>
          </p:nvPr>
        </p:nvSpPr>
        <p:spPr/>
        <p:txBody>
          <a:bodyPr/>
          <a:lstStyle/>
          <a:p>
            <a:fld id="{6DF8E9AA-14EA-4824-8415-91909A79BD2A}" type="slidenum">
              <a:rPr lang="en-GB" smtClean="0"/>
              <a:t>2</a:t>
            </a:fld>
            <a:endParaRPr lang="en-GB"/>
          </a:p>
        </p:txBody>
      </p:sp>
    </p:spTree>
    <p:extLst>
      <p:ext uri="{BB962C8B-B14F-4D97-AF65-F5344CB8AC3E}">
        <p14:creationId xmlns:p14="http://schemas.microsoft.com/office/powerpoint/2010/main" val="26284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5.7 % of enrolled African</a:t>
            </a:r>
            <a:r>
              <a:rPr lang="en-GB" b="1" baseline="0" dirty="0" smtClean="0"/>
              <a:t> students are studying are internationally mobile. </a:t>
            </a:r>
            <a:r>
              <a:rPr lang="en-GB" b="0" baseline="0" dirty="0" smtClean="0"/>
              <a:t>This makes it the second most mobile student population in the world, after Central Asia. </a:t>
            </a:r>
            <a:r>
              <a:rPr lang="en-GB" b="0" baseline="0" dirty="0" smtClean="0"/>
              <a:t>However, only 8% of foreign students are from Africa, so they are overall under-represented as a share of the population, in particular in  the relevant age category. </a:t>
            </a:r>
            <a:endParaRPr lang="en-GB" b="0" baseline="0" dirty="0" smtClean="0"/>
          </a:p>
          <a:p>
            <a:endParaRPr lang="en-GB" b="0" baseline="0" dirty="0" smtClean="0"/>
          </a:p>
          <a:p>
            <a:r>
              <a:rPr lang="en-GB" b="0" baseline="0" dirty="0" smtClean="0"/>
              <a:t>The majority of these students are studying outside of their region. In the graph you can see this for Sub-Saharan Africa, but it is equally true when all of Africa including the North is taken into account. The major countries of destination include several European countries, in particular France followed by the UK and Germany. Overall, 46% of mobile African students are studying in Europe. Other major countries of destination are the United States and Canada as well as Saudi Arabia. 35% of the mobile students move to non-African, non-European locations. </a:t>
            </a:r>
          </a:p>
          <a:p>
            <a:endParaRPr lang="en-GB" b="0" baseline="0" dirty="0" smtClean="0"/>
          </a:p>
          <a:p>
            <a:r>
              <a:rPr lang="en-GB" b="0" baseline="0" dirty="0" smtClean="0"/>
              <a:t>Within the region, South Africa and Egypt are major hosts of international migrants, with more than 40,000 immigrants each hosted. Only 8% of the international students in Egypt however come from African countries, while in South Africa it is 80%, with a large majority of them coming from Southern African Development Community </a:t>
            </a:r>
            <a:r>
              <a:rPr lang="en-GB" b="0" baseline="0" dirty="0" smtClean="0"/>
              <a:t>countries. </a:t>
            </a:r>
            <a:r>
              <a:rPr lang="en-GB" b="0" baseline="0" dirty="0" smtClean="0"/>
              <a:t>In addition, some countries are regional draws – for example Ghana is often the most important African destination country for students from English-speaking West African countries, and Côte d’Ivoire plays the same role for French-speaking West African countries. </a:t>
            </a:r>
          </a:p>
        </p:txBody>
      </p:sp>
      <p:sp>
        <p:nvSpPr>
          <p:cNvPr id="4" name="Slide Number Placeholder 3"/>
          <p:cNvSpPr>
            <a:spLocks noGrp="1"/>
          </p:cNvSpPr>
          <p:nvPr>
            <p:ph type="sldNum" sz="quarter" idx="10"/>
          </p:nvPr>
        </p:nvSpPr>
        <p:spPr/>
        <p:txBody>
          <a:bodyPr/>
          <a:lstStyle/>
          <a:p>
            <a:fld id="{6DF8E9AA-14EA-4824-8415-91909A79BD2A}" type="slidenum">
              <a:rPr lang="en-GB" smtClean="0"/>
              <a:t>3</a:t>
            </a:fld>
            <a:endParaRPr lang="en-GB"/>
          </a:p>
        </p:txBody>
      </p:sp>
    </p:spTree>
    <p:extLst>
      <p:ext uri="{BB962C8B-B14F-4D97-AF65-F5344CB8AC3E}">
        <p14:creationId xmlns:p14="http://schemas.microsoft.com/office/powerpoint/2010/main" val="409054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Measuring researcher mobility</a:t>
            </a:r>
            <a:r>
              <a:rPr lang="en-GB" baseline="0" dirty="0" smtClean="0"/>
              <a:t> is actually much harder than measuring student mobility, and there is no international dataset that can be used to easily compare the rates across regions. One way that this is done is to look at the institutional classification stated in published research by the same researcher – are these institutions based in the same country or region as in the prior year, or did it change? This approach is not without problems because people may have a primary </a:t>
            </a:r>
            <a:r>
              <a:rPr lang="en-GB" baseline="0" dirty="0" err="1" smtClean="0"/>
              <a:t>instiuttional</a:t>
            </a:r>
            <a:r>
              <a:rPr lang="en-GB" baseline="0" dirty="0" smtClean="0"/>
              <a:t> </a:t>
            </a:r>
            <a:r>
              <a:rPr lang="en-GB" baseline="0" dirty="0" err="1" smtClean="0"/>
              <a:t>affilitation</a:t>
            </a:r>
            <a:r>
              <a:rPr lang="en-GB" baseline="0" dirty="0" smtClean="0"/>
              <a:t> that does not correspond to where they are actually living, teaching and researching. </a:t>
            </a:r>
          </a:p>
          <a:p>
            <a:endParaRPr lang="en-GB" baseline="0" dirty="0" smtClean="0"/>
          </a:p>
          <a:p>
            <a:r>
              <a:rPr lang="en-GB" baseline="0" dirty="0" smtClean="0"/>
              <a:t>Based on this approach, </a:t>
            </a:r>
            <a:r>
              <a:rPr lang="en-GB" baseline="0" dirty="0" err="1" smtClean="0"/>
              <a:t>Blom</a:t>
            </a:r>
            <a:r>
              <a:rPr lang="en-GB" baseline="0" dirty="0" smtClean="0"/>
              <a:t>, </a:t>
            </a:r>
            <a:r>
              <a:rPr lang="en-GB" baseline="0" dirty="0" err="1" smtClean="0"/>
              <a:t>Lan</a:t>
            </a:r>
            <a:r>
              <a:rPr lang="en-GB" baseline="0" dirty="0" smtClean="0"/>
              <a:t> and </a:t>
            </a:r>
            <a:r>
              <a:rPr lang="en-GB" baseline="0" dirty="0" err="1" smtClean="0"/>
              <a:t>Adil</a:t>
            </a:r>
            <a:r>
              <a:rPr lang="en-GB" baseline="0" dirty="0" smtClean="0"/>
              <a:t> analysed the research mobility patterns in different </a:t>
            </a:r>
            <a:r>
              <a:rPr lang="en-GB" baseline="0" dirty="0" err="1" smtClean="0"/>
              <a:t>sub-saharan</a:t>
            </a:r>
            <a:r>
              <a:rPr lang="en-GB" baseline="0" dirty="0" smtClean="0"/>
              <a:t> Africa regions. Sedentary researchers are those who only published with affiliations to institutions within the region. Inflows and outflows are pretty self-explanatory. Transitory researchers switch the regional institutional affiliation for up to two years. </a:t>
            </a:r>
          </a:p>
          <a:p>
            <a:endParaRPr lang="en-GB" baseline="0" dirty="0" smtClean="0"/>
          </a:p>
          <a:p>
            <a:r>
              <a:rPr lang="en-GB" baseline="0" dirty="0" smtClean="0"/>
              <a:t>As you can see, sedentary researchers are in the minority in the four regions – and this does not even take into account within region moves. The majority of moves are temporary. </a:t>
            </a:r>
            <a:endParaRPr lang="en-GB" dirty="0"/>
          </a:p>
        </p:txBody>
      </p:sp>
      <p:sp>
        <p:nvSpPr>
          <p:cNvPr id="4" name="Slide Number Placeholder 3"/>
          <p:cNvSpPr>
            <a:spLocks noGrp="1"/>
          </p:cNvSpPr>
          <p:nvPr>
            <p:ph type="sldNum" sz="quarter" idx="10"/>
          </p:nvPr>
        </p:nvSpPr>
        <p:spPr/>
        <p:txBody>
          <a:bodyPr/>
          <a:lstStyle/>
          <a:p>
            <a:fld id="{6DF8E9AA-14EA-4824-8415-91909A79BD2A}" type="slidenum">
              <a:rPr lang="en-GB" smtClean="0"/>
              <a:t>4</a:t>
            </a:fld>
            <a:endParaRPr lang="en-GB"/>
          </a:p>
        </p:txBody>
      </p:sp>
    </p:spTree>
    <p:extLst>
      <p:ext uri="{BB962C8B-B14F-4D97-AF65-F5344CB8AC3E}">
        <p14:creationId xmlns:p14="http://schemas.microsoft.com/office/powerpoint/2010/main" val="299471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Students: Opportunities to learn about other cultures and languages; possibly better conditions for their particular subjects [Sidebar: Not many non-African students in  Africa]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Researchers: As an example, The research productivity and impact of the mobile African researcher is</a:t>
            </a:r>
          </a:p>
          <a:p>
            <a:r>
              <a:rPr lang="en-US" sz="1200" b="0" i="0" u="none" strike="noStrike" kern="1200" baseline="0" dirty="0" smtClean="0">
                <a:solidFill>
                  <a:schemeClr val="tx1"/>
                </a:solidFill>
                <a:latin typeface="+mn-lt"/>
                <a:ea typeface="+mn-ea"/>
                <a:cs typeface="+mn-cs"/>
              </a:rPr>
              <a:t>markedly higher than those of sedentary African researchers. For the Sub-</a:t>
            </a:r>
          </a:p>
          <a:p>
            <a:r>
              <a:rPr lang="en-US" sz="1200" b="0" i="0" u="none" strike="noStrike" kern="1200" baseline="0" dirty="0" smtClean="0">
                <a:solidFill>
                  <a:schemeClr val="tx1"/>
                </a:solidFill>
                <a:latin typeface="+mn-lt"/>
                <a:ea typeface="+mn-ea"/>
                <a:cs typeface="+mn-cs"/>
              </a:rPr>
              <a:t>Saharan Africa regions, the latter type of researcher produces research that</a:t>
            </a:r>
          </a:p>
          <a:p>
            <a:r>
              <a:rPr lang="en-US" sz="1200" b="0" i="0" u="none" strike="noStrike" kern="1200" baseline="0" dirty="0" smtClean="0">
                <a:solidFill>
                  <a:schemeClr val="tx1"/>
                </a:solidFill>
                <a:latin typeface="+mn-lt"/>
                <a:ea typeface="+mn-ea"/>
                <a:cs typeface="+mn-cs"/>
              </a:rPr>
              <a:t>is between 33 percent and 57 percent less impactful than sedentary researchers. However, it is likely that the inherent characteristics of mobile compared to sedentary researchers contribute to this difference – researchers that are highly productive to begin with are likely to have access to more opportunities to move to institutions outside of their region, either permanently or temporarily.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countries of destination: Boosted innovation, possibly able to fill gaps in their skills.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F8E9AA-14EA-4824-8415-91909A79BD2A}" type="slidenum">
              <a:rPr lang="en-GB" smtClean="0"/>
              <a:t>5</a:t>
            </a:fld>
            <a:endParaRPr lang="en-GB"/>
          </a:p>
        </p:txBody>
      </p:sp>
    </p:spTree>
    <p:extLst>
      <p:ext uri="{BB962C8B-B14F-4D97-AF65-F5344CB8AC3E}">
        <p14:creationId xmlns:p14="http://schemas.microsoft.com/office/powerpoint/2010/main" val="13858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2009 World Bank report shows that many of the African students that go abroad end up staying abroad . Many of these countries already benefit from the often higher tuition fees that are being paid by international students.  Moreover, foreign students may themselves lobby for such opportunities and after four to five years abroad may feel more at ease using the networks they have developed in their study countries for their job search rather than trying to build this professional network from scratch in their origin country. Wage differences are clearly a factor.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literature suggests that ‘brain drain’ need not forcibly be a negative phenomenon for developing countries, and this is likely even more true if they do not have to pay for the tertiary education. But if countries are more interested in keeping students within their countries, then an expansion of  local tertiary education opportunities appears necessary. </a:t>
            </a:r>
          </a:p>
        </p:txBody>
      </p:sp>
      <p:sp>
        <p:nvSpPr>
          <p:cNvPr id="4" name="Slide Number Placeholder 3"/>
          <p:cNvSpPr>
            <a:spLocks noGrp="1"/>
          </p:cNvSpPr>
          <p:nvPr>
            <p:ph type="sldNum" sz="quarter" idx="10"/>
          </p:nvPr>
        </p:nvSpPr>
        <p:spPr/>
        <p:txBody>
          <a:bodyPr/>
          <a:lstStyle/>
          <a:p>
            <a:fld id="{6DF8E9AA-14EA-4824-8415-91909A79BD2A}" type="slidenum">
              <a:rPr lang="en-GB" smtClean="0"/>
              <a:t>6</a:t>
            </a:fld>
            <a:endParaRPr lang="en-GB"/>
          </a:p>
        </p:txBody>
      </p:sp>
    </p:spTree>
    <p:extLst>
      <p:ext uri="{BB962C8B-B14F-4D97-AF65-F5344CB8AC3E}">
        <p14:creationId xmlns:p14="http://schemas.microsoft.com/office/powerpoint/2010/main" val="13858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with its average gross enrolment ratio (GER)3 in tertiary education of just 6% (UNESCO, 2010a), Sub-Saharan Africa lags behind the rest of the world where ratios range between 13% in South West Asia and 72% in North America and Western Europe, though the ratios for most developing regions are between 20% and 40%. Furthermore, the gap between Sub-Saharan Africa and other world regions has widened in the last three decades. In addition, higher education systems in most countries within this region suffer from poor quality, due in part to inadequate financing of higher education (</a:t>
            </a:r>
            <a:r>
              <a:rPr lang="en-US" sz="1200" b="0" i="0" u="none" strike="noStrike" kern="1200" baseline="0" dirty="0" err="1" smtClean="0">
                <a:solidFill>
                  <a:schemeClr val="tx1"/>
                </a:solidFill>
                <a:latin typeface="+mn-lt"/>
                <a:ea typeface="+mn-ea"/>
                <a:cs typeface="+mn-cs"/>
              </a:rPr>
              <a:t>Pillay</a:t>
            </a:r>
            <a:r>
              <a:rPr lang="en-US" sz="1200" b="0" i="0" u="none" strike="noStrike" kern="1200" baseline="0" dirty="0" smtClean="0">
                <a:solidFill>
                  <a:schemeClr val="tx1"/>
                </a:solidFill>
                <a:latin typeface="+mn-lt"/>
                <a:ea typeface="+mn-ea"/>
                <a:cs typeface="+mn-cs"/>
              </a:rPr>
              <a:t>, 2008). A recent study by </a:t>
            </a:r>
            <a:r>
              <a:rPr lang="en-US" sz="1200" b="0" i="0" u="none" strike="noStrike" kern="1200" baseline="0" dirty="0" err="1" smtClean="0">
                <a:solidFill>
                  <a:schemeClr val="tx1"/>
                </a:solidFill>
                <a:latin typeface="+mn-lt"/>
                <a:ea typeface="+mn-ea"/>
                <a:cs typeface="+mn-cs"/>
              </a:rPr>
              <a:t>Kritz</a:t>
            </a:r>
            <a:r>
              <a:rPr lang="en-US" sz="1200" b="0" i="0" u="none" strike="noStrike" kern="1200" baseline="0" dirty="0" smtClean="0">
                <a:solidFill>
                  <a:schemeClr val="tx1"/>
                </a:solidFill>
                <a:latin typeface="+mn-lt"/>
                <a:ea typeface="+mn-ea"/>
                <a:cs typeface="+mn-cs"/>
              </a:rPr>
              <a:t> found that smaller countries as well as countries with lower proportional supply of tertiary education opportunities had a higher percentage of total enrolled students abroad. </a:t>
            </a:r>
          </a:p>
        </p:txBody>
      </p:sp>
      <p:sp>
        <p:nvSpPr>
          <p:cNvPr id="4" name="Slide Number Placeholder 3"/>
          <p:cNvSpPr>
            <a:spLocks noGrp="1"/>
          </p:cNvSpPr>
          <p:nvPr>
            <p:ph type="sldNum" sz="quarter" idx="10"/>
          </p:nvPr>
        </p:nvSpPr>
        <p:spPr/>
        <p:txBody>
          <a:bodyPr/>
          <a:lstStyle/>
          <a:p>
            <a:fld id="{6DF8E9AA-14EA-4824-8415-91909A79BD2A}" type="slidenum">
              <a:rPr lang="en-GB" smtClean="0"/>
              <a:t>7</a:t>
            </a:fld>
            <a:endParaRPr lang="en-GB"/>
          </a:p>
        </p:txBody>
      </p:sp>
    </p:spTree>
    <p:extLst>
      <p:ext uri="{BB962C8B-B14F-4D97-AF65-F5344CB8AC3E}">
        <p14:creationId xmlns:p14="http://schemas.microsoft.com/office/powerpoint/2010/main" val="13858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for example, students are allowed to stay in the country for 3-4 years after finishing their study in Canada and Australia. IN other OECD countries, the regulations are less generous but overall, they have eased their immigration policies to encourage temporary or permanent immigration of international students. </a:t>
            </a:r>
            <a:endParaRPr lang="en-GB" dirty="0" smtClean="0"/>
          </a:p>
          <a:p>
            <a:endParaRPr lang="en-GB" dirty="0" smtClean="0"/>
          </a:p>
          <a:p>
            <a:r>
              <a:rPr lang="en-GB" dirty="0" smtClean="0"/>
              <a:t>Visa</a:t>
            </a:r>
            <a:r>
              <a:rPr lang="en-GB" baseline="0" dirty="0" smtClean="0"/>
              <a:t> </a:t>
            </a:r>
            <a:r>
              <a:rPr lang="en-GB" baseline="0" dirty="0" smtClean="0"/>
              <a:t>processes can certainly affect scientific mobility. In  fact, a recent empirical analysis of research scientist mobility between OECD  country pairs found that bilateral tourist visa restrictions (which were taken as a proxy for more relevant visa categories in the absence of internationally comparable data) could reduce bilateral flows by more than one third – an effect similar to the two countries not having a common language (</a:t>
            </a:r>
            <a:r>
              <a:rPr lang="en-GB" baseline="0" dirty="0" err="1" smtClean="0"/>
              <a:t>Appelt</a:t>
            </a:r>
            <a:r>
              <a:rPr lang="en-GB" baseline="0" dirty="0" smtClean="0"/>
              <a:t> et al., 2015, “Which factors influence the international mobility of research scientists?”, </a:t>
            </a:r>
            <a:r>
              <a:rPr lang="en-GB" i="1" baseline="0" dirty="0" smtClean="0"/>
              <a:t>OECD Science, Technology and Innovation WP 2015/02</a:t>
            </a:r>
            <a:endParaRPr lang="en-GB" baseline="0" dirty="0" smtClean="0"/>
          </a:p>
          <a:p>
            <a:endParaRPr lang="en-GB" baseline="0" dirty="0" smtClean="0"/>
          </a:p>
          <a:p>
            <a:r>
              <a:rPr lang="en-GB" baseline="0" dirty="0" smtClean="0"/>
              <a:t>However, many countries have focused on other policy measures rather than focus on this aspect. In particular, financial incentives in the form of scholarship and grants are often the first policy instrument that countries turn to. (From OECD Science, </a:t>
            </a:r>
            <a:r>
              <a:rPr lang="en-GB" baseline="0" dirty="0" err="1" smtClean="0"/>
              <a:t>Tehc</a:t>
            </a:r>
            <a:endParaRPr lang="en-GB" dirty="0" smtClean="0"/>
          </a:p>
          <a:p>
            <a:endParaRPr lang="en-GB" dirty="0" smtClean="0"/>
          </a:p>
          <a:p>
            <a:r>
              <a:rPr lang="en-GB" dirty="0" smtClean="0"/>
              <a:t>The incentives can go both ways – several countries also provide scholarships to students and researchers in order to </a:t>
            </a:r>
            <a:r>
              <a:rPr lang="en-GB" dirty="0" err="1" smtClean="0"/>
              <a:t>faciliate</a:t>
            </a:r>
            <a:r>
              <a:rPr lang="en-GB" dirty="0" smtClean="0"/>
              <a:t> them spending time at foreign </a:t>
            </a:r>
            <a:r>
              <a:rPr lang="en-GB" dirty="0" err="1" smtClean="0"/>
              <a:t>univerisities</a:t>
            </a:r>
            <a:r>
              <a:rPr lang="en-GB" dirty="0" smtClean="0"/>
              <a:t>. </a:t>
            </a:r>
          </a:p>
        </p:txBody>
      </p:sp>
      <p:sp>
        <p:nvSpPr>
          <p:cNvPr id="4" name="Slide Number Placeholder 3"/>
          <p:cNvSpPr>
            <a:spLocks noGrp="1"/>
          </p:cNvSpPr>
          <p:nvPr>
            <p:ph type="sldNum" sz="quarter" idx="10"/>
          </p:nvPr>
        </p:nvSpPr>
        <p:spPr/>
        <p:txBody>
          <a:bodyPr/>
          <a:lstStyle/>
          <a:p>
            <a:fld id="{6DF8E9AA-14EA-4824-8415-91909A79BD2A}" type="slidenum">
              <a:rPr lang="en-GB" smtClean="0"/>
              <a:t>8</a:t>
            </a:fld>
            <a:endParaRPr lang="en-GB"/>
          </a:p>
        </p:txBody>
      </p:sp>
    </p:spTree>
    <p:extLst>
      <p:ext uri="{BB962C8B-B14F-4D97-AF65-F5344CB8AC3E}">
        <p14:creationId xmlns:p14="http://schemas.microsoft.com/office/powerpoint/2010/main" val="148310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US" dirty="0" smtClean="0"/>
              <a:t>In Sub-Saharan Africa, for instance, the Southern Africa Development Community (SADC) included student and staff mobility in its 1997 Protocol on Education and Training. SADC specifically recommended that higher education institutions in its member states reserve at least 5% of their admissions for students from other SADC </a:t>
            </a:r>
            <a:r>
              <a:rPr lang="en-US" dirty="0" smtClean="0"/>
              <a:t>countries – and in South Africa, the</a:t>
            </a:r>
            <a:r>
              <a:rPr lang="en-US" baseline="0" dirty="0" smtClean="0"/>
              <a:t> rate is now nearly 10%</a:t>
            </a:r>
            <a:r>
              <a:rPr lang="en-US" dirty="0" smtClean="0"/>
              <a:t>. </a:t>
            </a:r>
            <a:r>
              <a:rPr lang="en-US" dirty="0" smtClean="0"/>
              <a:t>Standardization of entrance requirements, harmonization of academic years, ease of credit transfer, provision of in-state tuition and fee rates to students from other SADC countries, the establishment of joint academic </a:t>
            </a:r>
            <a:r>
              <a:rPr lang="en-US" dirty="0" err="1" smtClean="0"/>
              <a:t>programme</a:t>
            </a:r>
            <a:r>
              <a:rPr lang="en-US" dirty="0" smtClean="0"/>
              <a:t>, and the easing of immigration formalities are some of the mechanisms that the organization recommended to facilitate the mobility of students (and of academic staff) (SADC, 1997). </a:t>
            </a:r>
          </a:p>
          <a:p>
            <a:r>
              <a:rPr lang="en-US" dirty="0" smtClean="0"/>
              <a:t>For instance, in 2007 the African Union established the </a:t>
            </a:r>
            <a:r>
              <a:rPr lang="en-US" dirty="0" err="1" smtClean="0"/>
              <a:t>Mwalimu</a:t>
            </a:r>
            <a:r>
              <a:rPr lang="en-US" dirty="0" smtClean="0"/>
              <a:t> </a:t>
            </a:r>
            <a:r>
              <a:rPr lang="en-US" dirty="0" err="1" smtClean="0"/>
              <a:t>Nyerere</a:t>
            </a:r>
            <a:r>
              <a:rPr lang="en-US" dirty="0" smtClean="0"/>
              <a:t> African Union Scholarship Scheme which is designed to enable African students to study at </a:t>
            </a:r>
            <a:r>
              <a:rPr lang="en-US" dirty="0" err="1" smtClean="0"/>
              <a:t>recognised</a:t>
            </a:r>
            <a:r>
              <a:rPr lang="en-US" dirty="0" smtClean="0"/>
              <a:t> higher education institutions on the continent, in areas related to science and technology. Students who participate in this </a:t>
            </a:r>
            <a:r>
              <a:rPr lang="en-US" dirty="0" err="1" smtClean="0"/>
              <a:t>programme</a:t>
            </a:r>
            <a:r>
              <a:rPr lang="en-US" dirty="0" smtClean="0"/>
              <a:t> are required to work in Africa for a minimum of two years after graduation. In November 2010, this </a:t>
            </a:r>
            <a:r>
              <a:rPr lang="en-US" dirty="0" err="1" smtClean="0"/>
              <a:t>programme</a:t>
            </a:r>
            <a:r>
              <a:rPr lang="en-US" dirty="0" smtClean="0"/>
              <a:t> benefitted from European Union financial support of US$46.5 million, which has allowed it to be extended for four years (beginning in 2011).</a:t>
            </a:r>
            <a:endParaRPr lang="en-GB" dirty="0"/>
          </a:p>
        </p:txBody>
      </p:sp>
      <p:sp>
        <p:nvSpPr>
          <p:cNvPr id="4" name="Slide Number Placeholder 3"/>
          <p:cNvSpPr>
            <a:spLocks noGrp="1"/>
          </p:cNvSpPr>
          <p:nvPr>
            <p:ph type="sldNum" sz="quarter" idx="10"/>
          </p:nvPr>
        </p:nvSpPr>
        <p:spPr/>
        <p:txBody>
          <a:bodyPr/>
          <a:lstStyle/>
          <a:p>
            <a:fld id="{6DF8E9AA-14EA-4824-8415-91909A79BD2A}" type="slidenum">
              <a:rPr lang="en-GB" smtClean="0"/>
              <a:t>9</a:t>
            </a:fld>
            <a:endParaRPr lang="en-GB"/>
          </a:p>
        </p:txBody>
      </p:sp>
    </p:spTree>
    <p:extLst>
      <p:ext uri="{BB962C8B-B14F-4D97-AF65-F5344CB8AC3E}">
        <p14:creationId xmlns:p14="http://schemas.microsoft.com/office/powerpoint/2010/main" val="148310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C2F61F3-6624-43D2-BBD0-30D31DC2B0EA}" type="datetimeFigureOut">
              <a:rPr lang="en-GB" smtClean="0"/>
              <a:t>29/11/2016</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E97D235-C081-4AD7-865A-D8D683D391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Espace réservé du contenu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5" name="Espace réservé du pied de page 4"/>
          <p:cNvSpPr>
            <a:spLocks noGrp="1"/>
          </p:cNvSpPr>
          <p:nvPr>
            <p:ph type="ftr" sz="quarter" idx="11"/>
          </p:nvPr>
        </p:nvSpPr>
        <p:spPr>
          <a:xfrm>
            <a:off x="3124200" y="6356364"/>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12598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5" name="Espace réservé du pied de page 4"/>
          <p:cNvSpPr>
            <a:spLocks noGrp="1"/>
          </p:cNvSpPr>
          <p:nvPr>
            <p:ph type="ftr" sz="quarter" idx="11"/>
          </p:nvPr>
        </p:nvSpPr>
        <p:spPr>
          <a:xfrm>
            <a:off x="3124200" y="6356364"/>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83150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4"/>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6" name="Espace réservé du pied de page 5"/>
          <p:cNvSpPr>
            <a:spLocks noGrp="1"/>
          </p:cNvSpPr>
          <p:nvPr>
            <p:ph type="ftr" sz="quarter" idx="11"/>
          </p:nvPr>
        </p:nvSpPr>
        <p:spPr>
          <a:xfrm>
            <a:off x="3124200" y="6356364"/>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113822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6"/>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8" name="Espace réservé du pied de page 7"/>
          <p:cNvSpPr>
            <a:spLocks noGrp="1"/>
          </p:cNvSpPr>
          <p:nvPr>
            <p:ph type="ftr" sz="quarter" idx="11"/>
          </p:nvPr>
        </p:nvSpPr>
        <p:spPr>
          <a:xfrm>
            <a:off x="3124200" y="6356364"/>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127125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Espace réservé de la date 2"/>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4" name="Espace réservé du pied de page 3"/>
          <p:cNvSpPr>
            <a:spLocks noGrp="1"/>
          </p:cNvSpPr>
          <p:nvPr>
            <p:ph type="ftr" sz="quarter" idx="11"/>
          </p:nvPr>
        </p:nvSpPr>
        <p:spPr>
          <a:xfrm>
            <a:off x="3124200" y="6356364"/>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207982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3" name="Espace réservé du pied de page 2"/>
          <p:cNvSpPr>
            <a:spLocks noGrp="1"/>
          </p:cNvSpPr>
          <p:nvPr>
            <p:ph type="ftr" sz="quarter" idx="11"/>
          </p:nvPr>
        </p:nvSpPr>
        <p:spPr>
          <a:xfrm>
            <a:off x="3124200" y="6356364"/>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19791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1" y="273057"/>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6" name="Espace réservé du pied de page 5"/>
          <p:cNvSpPr>
            <a:spLocks noGrp="1"/>
          </p:cNvSpPr>
          <p:nvPr>
            <p:ph type="ftr" sz="quarter" idx="11"/>
          </p:nvPr>
        </p:nvSpPr>
        <p:spPr>
          <a:xfrm>
            <a:off x="3124200" y="6356364"/>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3776188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6" name="Espace réservé du pied de page 5"/>
          <p:cNvSpPr>
            <a:spLocks noGrp="1"/>
          </p:cNvSpPr>
          <p:nvPr>
            <p:ph type="ftr" sz="quarter" idx="11"/>
          </p:nvPr>
        </p:nvSpPr>
        <p:spPr>
          <a:xfrm>
            <a:off x="3124200" y="6356364"/>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1570861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5" name="Espace réservé du pied de page 4"/>
          <p:cNvSpPr>
            <a:spLocks noGrp="1"/>
          </p:cNvSpPr>
          <p:nvPr>
            <p:ph type="ftr" sz="quarter" idx="11"/>
          </p:nvPr>
        </p:nvSpPr>
        <p:spPr>
          <a:xfrm>
            <a:off x="3124200" y="6356364"/>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3446688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4"/>
            <a:ext cx="2057400" cy="5851525"/>
          </a:xfrm>
          <a:prstGeom prst="rect">
            <a:avLst/>
          </a:prstGeo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44"/>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5" name="Espace réservé du pied de page 4"/>
          <p:cNvSpPr>
            <a:spLocks noGrp="1"/>
          </p:cNvSpPr>
          <p:nvPr>
            <p:ph type="ftr" sz="quarter" idx="11"/>
          </p:nvPr>
        </p:nvSpPr>
        <p:spPr>
          <a:xfrm>
            <a:off x="3124200" y="6356364"/>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195368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7" name="Rectangle 6"/>
          <p:cNvSpPr/>
          <p:nvPr/>
        </p:nvSpPr>
        <p:spPr>
          <a:xfrm rot="21259934">
            <a:off x="30779" y="6267450"/>
            <a:ext cx="606669" cy="400050"/>
          </a:xfrm>
          <a:prstGeom prst="rect">
            <a:avLst/>
          </a:prstGeom>
        </p:spPr>
        <p:txBody>
          <a:bodyPr>
            <a:spAutoFit/>
          </a:bodyPr>
          <a:lstStyle/>
          <a:p>
            <a:pPr>
              <a:defRPr/>
            </a:pPr>
            <a:endParaRPr lang="en-US" sz="2000">
              <a:solidFill>
                <a:srgbClr val="0079BC"/>
              </a:solidFill>
              <a:latin typeface="HelveticaNeue MediumCond"/>
            </a:endParaRPr>
          </a:p>
        </p:txBody>
      </p:sp>
      <p:pic>
        <p:nvPicPr>
          <p:cNvPr id="8" name="Picture 9" descr="projectionpolaire01.jpg"/>
          <p:cNvPicPr>
            <a:picLocks noChangeAspect="1"/>
          </p:cNvPicPr>
          <p:nvPr/>
        </p:nvPicPr>
        <p:blipFill>
          <a:blip r:embed="rId2" cstate="print"/>
          <a:srcRect/>
          <a:stretch>
            <a:fillRect/>
          </a:stretch>
        </p:blipFill>
        <p:spPr bwMode="auto">
          <a:xfrm>
            <a:off x="3955074" y="2674939"/>
            <a:ext cx="5099538" cy="3538537"/>
          </a:xfrm>
          <a:prstGeom prst="rect">
            <a:avLst/>
          </a:prstGeom>
          <a:noFill/>
          <a:ln w="9525">
            <a:noFill/>
            <a:miter lim="800000"/>
            <a:headEnd/>
            <a:tailEnd/>
          </a:ln>
        </p:spPr>
      </p:pic>
      <p:pic>
        <p:nvPicPr>
          <p:cNvPr id="10" name="Picture 11" descr="new-dev-oecd.jpg"/>
          <p:cNvPicPr>
            <a:picLocks noChangeAspect="1"/>
          </p:cNvPicPr>
          <p:nvPr/>
        </p:nvPicPr>
        <p:blipFill>
          <a:blip r:embed="rId3" cstate="print"/>
          <a:srcRect/>
          <a:stretch>
            <a:fillRect/>
          </a:stretch>
        </p:blipFill>
        <p:spPr bwMode="auto">
          <a:xfrm>
            <a:off x="8002466" y="6440488"/>
            <a:ext cx="1033096" cy="360362"/>
          </a:xfrm>
          <a:prstGeom prst="rect">
            <a:avLst/>
          </a:prstGeom>
          <a:noFill/>
          <a:ln w="9525">
            <a:noFill/>
            <a:miter lim="800000"/>
            <a:headEnd/>
            <a:tailEnd/>
          </a:ln>
        </p:spPr>
      </p:pic>
      <p:sp>
        <p:nvSpPr>
          <p:cNvPr id="9" name="Title 1"/>
          <p:cNvSpPr>
            <a:spLocks noGrp="1"/>
          </p:cNvSpPr>
          <p:nvPr>
            <p:ph type="title"/>
          </p:nvPr>
        </p:nvSpPr>
        <p:spPr>
          <a:xfrm>
            <a:off x="913846" y="468000"/>
            <a:ext cx="7643077" cy="460670"/>
          </a:xfrm>
          <a:prstGeom prst="rect">
            <a:avLst/>
          </a:prstGeom>
        </p:spPr>
        <p:txBody>
          <a:bodyPr/>
          <a:lstStyle>
            <a:lvl1pPr algn="l">
              <a:defRPr sz="24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913852" y="1000803"/>
            <a:ext cx="7187739" cy="570811"/>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25" name="Text Placeholder 24"/>
          <p:cNvSpPr>
            <a:spLocks noGrp="1"/>
          </p:cNvSpPr>
          <p:nvPr>
            <p:ph type="body" sz="quarter" idx="11"/>
          </p:nvPr>
        </p:nvSpPr>
        <p:spPr>
          <a:xfrm>
            <a:off x="943759" y="2786411"/>
            <a:ext cx="5407269" cy="714375"/>
          </a:xfrm>
          <a:prstGeom prst="rect">
            <a:avLst/>
          </a:prstGeom>
        </p:spPr>
        <p:txBody>
          <a:bodyPr/>
          <a:lstStyle>
            <a:lvl1pPr>
              <a:buNone/>
              <a:defRPr sz="1800" b="1">
                <a:latin typeface="Arial Narrow" pitchFamily="34" charset="0"/>
                <a:cs typeface="Arial" pitchFamily="34" charset="0"/>
              </a:defRPr>
            </a:lvl1pPr>
          </a:lstStyle>
          <a:p>
            <a:pPr lvl="0"/>
            <a:r>
              <a:rPr lang="en-US" smtClean="0"/>
              <a:t>Click to edit Master text styles</a:t>
            </a:r>
          </a:p>
        </p:txBody>
      </p:sp>
      <p:sp>
        <p:nvSpPr>
          <p:cNvPr id="27" name="Text Placeholder 26"/>
          <p:cNvSpPr>
            <a:spLocks noGrp="1"/>
          </p:cNvSpPr>
          <p:nvPr>
            <p:ph type="body" sz="quarter" idx="12"/>
          </p:nvPr>
        </p:nvSpPr>
        <p:spPr>
          <a:xfrm>
            <a:off x="913847" y="5144400"/>
            <a:ext cx="3494942" cy="357188"/>
          </a:xfrm>
          <a:prstGeom prst="rect">
            <a:avLst/>
          </a:prstGeom>
        </p:spPr>
        <p:txBody>
          <a:bodyPr/>
          <a:lstStyle>
            <a:lvl1pPr>
              <a:buNone/>
              <a:defRPr sz="1400" baseline="0">
                <a:solidFill>
                  <a:srgbClr val="11608F"/>
                </a:solidFill>
                <a:latin typeface="Arial" pitchFamily="34" charset="0"/>
                <a:cs typeface="Arial" pitchFamily="34" charset="0"/>
              </a:defRPr>
            </a:lvl1pPr>
          </a:lstStyle>
          <a:p>
            <a:pPr lvl="0"/>
            <a:r>
              <a:rPr lang="en-US" smtClean="0"/>
              <a:t>Click to edit Master text styles</a:t>
            </a:r>
          </a:p>
        </p:txBody>
      </p:sp>
      <p:sp>
        <p:nvSpPr>
          <p:cNvPr id="29" name="Text Placeholder 28"/>
          <p:cNvSpPr>
            <a:spLocks noGrp="1"/>
          </p:cNvSpPr>
          <p:nvPr>
            <p:ph type="body" sz="quarter" idx="13"/>
          </p:nvPr>
        </p:nvSpPr>
        <p:spPr>
          <a:xfrm>
            <a:off x="913851" y="5428800"/>
            <a:ext cx="3560885" cy="285750"/>
          </a:xfrm>
          <a:prstGeom prst="rect">
            <a:avLst/>
          </a:prstGeom>
        </p:spPr>
        <p:txBody>
          <a:bodyPr/>
          <a:lstStyle>
            <a:lvl1pPr>
              <a:buNone/>
              <a:defRPr sz="1400">
                <a:solidFill>
                  <a:srgbClr val="11608F"/>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rot="21259934">
            <a:off x="30781" y="6267450"/>
            <a:ext cx="606669" cy="400050"/>
          </a:xfrm>
          <a:prstGeom prst="rect">
            <a:avLst/>
          </a:prstGeom>
        </p:spPr>
        <p:txBody>
          <a:bodyPr>
            <a:spAutoFit/>
          </a:bodyPr>
          <a:lstStyle/>
          <a:p>
            <a:pPr>
              <a:defRPr/>
            </a:pPr>
            <a:endParaRPr lang="en-US" sz="2000">
              <a:solidFill>
                <a:srgbClr val="0079BC"/>
              </a:solidFill>
              <a:latin typeface="HelveticaNeue MediumCond"/>
            </a:endParaRPr>
          </a:p>
        </p:txBody>
      </p:sp>
      <p:pic>
        <p:nvPicPr>
          <p:cNvPr id="8" name="Picture 9" descr="projectionpolaire01.jpg"/>
          <p:cNvPicPr>
            <a:picLocks noChangeAspect="1"/>
          </p:cNvPicPr>
          <p:nvPr userDrawn="1"/>
        </p:nvPicPr>
        <p:blipFill>
          <a:blip r:embed="rId2" cstate="print"/>
          <a:srcRect/>
          <a:stretch>
            <a:fillRect/>
          </a:stretch>
        </p:blipFill>
        <p:spPr bwMode="auto">
          <a:xfrm>
            <a:off x="3955074" y="2674943"/>
            <a:ext cx="5099538" cy="3538537"/>
          </a:xfrm>
          <a:prstGeom prst="rect">
            <a:avLst/>
          </a:prstGeom>
          <a:noFill/>
          <a:ln w="9525">
            <a:noFill/>
            <a:miter lim="800000"/>
            <a:headEnd/>
            <a:tailEnd/>
          </a:ln>
        </p:spPr>
      </p:pic>
      <p:pic>
        <p:nvPicPr>
          <p:cNvPr id="10" name="Picture 11" descr="new-dev-oecd.jpg"/>
          <p:cNvPicPr>
            <a:picLocks noChangeAspect="1"/>
          </p:cNvPicPr>
          <p:nvPr userDrawn="1"/>
        </p:nvPicPr>
        <p:blipFill>
          <a:blip r:embed="rId3" cstate="print"/>
          <a:srcRect/>
          <a:stretch>
            <a:fillRect/>
          </a:stretch>
        </p:blipFill>
        <p:spPr bwMode="auto">
          <a:xfrm>
            <a:off x="8002466" y="6440488"/>
            <a:ext cx="1033096" cy="360362"/>
          </a:xfrm>
          <a:prstGeom prst="rect">
            <a:avLst/>
          </a:prstGeom>
          <a:noFill/>
          <a:ln w="9525">
            <a:noFill/>
            <a:miter lim="800000"/>
            <a:headEnd/>
            <a:tailEnd/>
          </a:ln>
        </p:spPr>
      </p:pic>
      <p:sp>
        <p:nvSpPr>
          <p:cNvPr id="9" name="Title 1"/>
          <p:cNvSpPr>
            <a:spLocks noGrp="1"/>
          </p:cNvSpPr>
          <p:nvPr>
            <p:ph type="title"/>
          </p:nvPr>
        </p:nvSpPr>
        <p:spPr>
          <a:xfrm>
            <a:off x="913846" y="468000"/>
            <a:ext cx="7643077" cy="460670"/>
          </a:xfrm>
          <a:prstGeom prst="rect">
            <a:avLst/>
          </a:prstGeom>
        </p:spPr>
        <p:txBody>
          <a:bodyPr/>
          <a:lstStyle>
            <a:lvl1pPr algn="l">
              <a:defRPr sz="24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913854" y="1000807"/>
            <a:ext cx="7187739" cy="570811"/>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25" name="Text Placeholder 24"/>
          <p:cNvSpPr>
            <a:spLocks noGrp="1"/>
          </p:cNvSpPr>
          <p:nvPr>
            <p:ph type="body" sz="quarter" idx="11"/>
          </p:nvPr>
        </p:nvSpPr>
        <p:spPr>
          <a:xfrm>
            <a:off x="943761" y="2786415"/>
            <a:ext cx="5407269" cy="714375"/>
          </a:xfrm>
          <a:prstGeom prst="rect">
            <a:avLst/>
          </a:prstGeom>
        </p:spPr>
        <p:txBody>
          <a:bodyPr/>
          <a:lstStyle>
            <a:lvl1pPr>
              <a:buNone/>
              <a:defRPr sz="1800" b="1">
                <a:latin typeface="Arial Narrow" pitchFamily="34" charset="0"/>
                <a:cs typeface="Arial" pitchFamily="34" charset="0"/>
              </a:defRPr>
            </a:lvl1pPr>
          </a:lstStyle>
          <a:p>
            <a:pPr lvl="0"/>
            <a:r>
              <a:rPr lang="en-US" smtClean="0"/>
              <a:t>Click to edit Master text styles</a:t>
            </a:r>
          </a:p>
        </p:txBody>
      </p:sp>
      <p:sp>
        <p:nvSpPr>
          <p:cNvPr id="27" name="Text Placeholder 26"/>
          <p:cNvSpPr>
            <a:spLocks noGrp="1"/>
          </p:cNvSpPr>
          <p:nvPr>
            <p:ph type="body" sz="quarter" idx="12"/>
          </p:nvPr>
        </p:nvSpPr>
        <p:spPr>
          <a:xfrm>
            <a:off x="913847" y="5144400"/>
            <a:ext cx="3494942" cy="357188"/>
          </a:xfrm>
          <a:prstGeom prst="rect">
            <a:avLst/>
          </a:prstGeom>
        </p:spPr>
        <p:txBody>
          <a:bodyPr/>
          <a:lstStyle>
            <a:lvl1pPr>
              <a:buNone/>
              <a:defRPr sz="1400" baseline="0">
                <a:solidFill>
                  <a:srgbClr val="11608F"/>
                </a:solidFill>
                <a:latin typeface="Arial" pitchFamily="34" charset="0"/>
                <a:cs typeface="Arial" pitchFamily="34" charset="0"/>
              </a:defRPr>
            </a:lvl1pPr>
          </a:lstStyle>
          <a:p>
            <a:pPr lvl="0"/>
            <a:r>
              <a:rPr lang="en-US" smtClean="0"/>
              <a:t>Click to edit Master text styles</a:t>
            </a:r>
          </a:p>
        </p:txBody>
      </p:sp>
      <p:sp>
        <p:nvSpPr>
          <p:cNvPr id="29" name="Text Placeholder 28"/>
          <p:cNvSpPr>
            <a:spLocks noGrp="1"/>
          </p:cNvSpPr>
          <p:nvPr>
            <p:ph type="body" sz="quarter" idx="13"/>
          </p:nvPr>
        </p:nvSpPr>
        <p:spPr>
          <a:xfrm>
            <a:off x="913853" y="5428800"/>
            <a:ext cx="3560885" cy="285750"/>
          </a:xfrm>
          <a:prstGeom prst="rect">
            <a:avLst/>
          </a:prstGeom>
        </p:spPr>
        <p:txBody>
          <a:bodyPr/>
          <a:lstStyle>
            <a:lvl1pPr>
              <a:buNone/>
              <a:defRPr sz="1400">
                <a:solidFill>
                  <a:srgbClr val="11608F"/>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rot="21259934">
            <a:off x="30781" y="6267450"/>
            <a:ext cx="606669" cy="400050"/>
          </a:xfrm>
          <a:prstGeom prst="rect">
            <a:avLst/>
          </a:prstGeom>
        </p:spPr>
        <p:txBody>
          <a:bodyPr>
            <a:spAutoFit/>
          </a:bodyPr>
          <a:lstStyle/>
          <a:p>
            <a:pPr>
              <a:defRPr/>
            </a:pPr>
            <a:endParaRPr lang="en-US" sz="2000">
              <a:solidFill>
                <a:srgbClr val="0079BC"/>
              </a:solidFill>
              <a:latin typeface="HelveticaNeue MediumCond"/>
            </a:endParaRPr>
          </a:p>
        </p:txBody>
      </p:sp>
      <p:pic>
        <p:nvPicPr>
          <p:cNvPr id="5" name="Picture 9" descr="projectionpolaire01.jpg"/>
          <p:cNvPicPr>
            <a:picLocks noChangeAspect="1"/>
          </p:cNvPicPr>
          <p:nvPr userDrawn="1"/>
        </p:nvPicPr>
        <p:blipFill>
          <a:blip r:embed="rId2" cstate="print"/>
          <a:srcRect/>
          <a:stretch>
            <a:fillRect/>
          </a:stretch>
        </p:blipFill>
        <p:spPr bwMode="auto">
          <a:xfrm>
            <a:off x="3955074" y="2674943"/>
            <a:ext cx="5099538" cy="3538537"/>
          </a:xfrm>
          <a:prstGeom prst="rect">
            <a:avLst/>
          </a:prstGeom>
          <a:noFill/>
          <a:ln w="9525">
            <a:noFill/>
            <a:miter lim="800000"/>
            <a:headEnd/>
            <a:tailEnd/>
          </a:ln>
        </p:spPr>
      </p:pic>
      <p:sp>
        <p:nvSpPr>
          <p:cNvPr id="25" name="Text Placeholder 24"/>
          <p:cNvSpPr>
            <a:spLocks noGrp="1"/>
          </p:cNvSpPr>
          <p:nvPr>
            <p:ph type="body" sz="quarter" idx="11"/>
          </p:nvPr>
        </p:nvSpPr>
        <p:spPr>
          <a:xfrm>
            <a:off x="943761" y="2357445"/>
            <a:ext cx="5407269" cy="714375"/>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11" name="Text Placeholder 10"/>
          <p:cNvSpPr>
            <a:spLocks noGrp="1"/>
          </p:cNvSpPr>
          <p:nvPr>
            <p:ph type="body" sz="quarter" idx="14"/>
          </p:nvPr>
        </p:nvSpPr>
        <p:spPr>
          <a:xfrm>
            <a:off x="945148" y="3214686"/>
            <a:ext cx="3890596" cy="3286148"/>
          </a:xfrm>
          <a:prstGeom prst="rect">
            <a:avLst/>
          </a:prstGeom>
        </p:spPr>
        <p:txBody>
          <a:bodyPr/>
          <a:lstStyle>
            <a:lvl1pPr>
              <a:buNone/>
              <a:defRPr lang="en-US" sz="1200" smtClean="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rot="21259934">
            <a:off x="30781" y="6267450"/>
            <a:ext cx="606669" cy="400050"/>
          </a:xfrm>
          <a:prstGeom prst="rect">
            <a:avLst/>
          </a:prstGeom>
        </p:spPr>
        <p:txBody>
          <a:bodyPr>
            <a:spAutoFit/>
          </a:bodyPr>
          <a:lstStyle/>
          <a:p>
            <a:pPr>
              <a:defRPr/>
            </a:pPr>
            <a:endParaRPr lang="en-US" sz="2000">
              <a:solidFill>
                <a:srgbClr val="0079BC"/>
              </a:solidFill>
              <a:latin typeface="HelveticaNeue MediumCond"/>
            </a:endParaRPr>
          </a:p>
        </p:txBody>
      </p:sp>
      <p:pic>
        <p:nvPicPr>
          <p:cNvPr id="8" name="Picture 9" descr="projectionpolaire01.jpg"/>
          <p:cNvPicPr>
            <a:picLocks noChangeAspect="1"/>
          </p:cNvPicPr>
          <p:nvPr userDrawn="1"/>
        </p:nvPicPr>
        <p:blipFill>
          <a:blip r:embed="rId2" cstate="print"/>
          <a:srcRect/>
          <a:stretch>
            <a:fillRect/>
          </a:stretch>
        </p:blipFill>
        <p:spPr bwMode="auto">
          <a:xfrm>
            <a:off x="3955074" y="2674943"/>
            <a:ext cx="5099538" cy="3538537"/>
          </a:xfrm>
          <a:prstGeom prst="rect">
            <a:avLst/>
          </a:prstGeom>
          <a:noFill/>
          <a:ln w="9525">
            <a:noFill/>
            <a:miter lim="800000"/>
            <a:headEnd/>
            <a:tailEnd/>
          </a:ln>
        </p:spPr>
      </p:pic>
      <p:pic>
        <p:nvPicPr>
          <p:cNvPr id="10" name="Picture 11" descr="new-dev-oecd.jpg"/>
          <p:cNvPicPr>
            <a:picLocks noChangeAspect="1"/>
          </p:cNvPicPr>
          <p:nvPr userDrawn="1"/>
        </p:nvPicPr>
        <p:blipFill>
          <a:blip r:embed="rId3" cstate="print"/>
          <a:srcRect/>
          <a:stretch>
            <a:fillRect/>
          </a:stretch>
        </p:blipFill>
        <p:spPr bwMode="auto">
          <a:xfrm>
            <a:off x="8002466" y="6440488"/>
            <a:ext cx="1033096" cy="360362"/>
          </a:xfrm>
          <a:prstGeom prst="rect">
            <a:avLst/>
          </a:prstGeom>
          <a:noFill/>
          <a:ln w="9525">
            <a:noFill/>
            <a:miter lim="800000"/>
            <a:headEnd/>
            <a:tailEnd/>
          </a:ln>
        </p:spPr>
      </p:pic>
      <p:sp>
        <p:nvSpPr>
          <p:cNvPr id="9" name="Title 1"/>
          <p:cNvSpPr>
            <a:spLocks noGrp="1"/>
          </p:cNvSpPr>
          <p:nvPr>
            <p:ph type="title"/>
          </p:nvPr>
        </p:nvSpPr>
        <p:spPr>
          <a:xfrm>
            <a:off x="913846" y="468000"/>
            <a:ext cx="7643077" cy="460670"/>
          </a:xfrm>
          <a:prstGeom prst="rect">
            <a:avLst/>
          </a:prstGeom>
        </p:spPr>
        <p:txBody>
          <a:bodyPr/>
          <a:lstStyle>
            <a:lvl1pPr algn="l">
              <a:defRPr sz="24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913854" y="1000807"/>
            <a:ext cx="7187739" cy="570811"/>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25" name="Text Placeholder 24"/>
          <p:cNvSpPr>
            <a:spLocks noGrp="1"/>
          </p:cNvSpPr>
          <p:nvPr>
            <p:ph type="body" sz="quarter" idx="11"/>
          </p:nvPr>
        </p:nvSpPr>
        <p:spPr>
          <a:xfrm>
            <a:off x="943761" y="2786415"/>
            <a:ext cx="5407269" cy="714375"/>
          </a:xfrm>
          <a:prstGeom prst="rect">
            <a:avLst/>
          </a:prstGeom>
        </p:spPr>
        <p:txBody>
          <a:bodyPr/>
          <a:lstStyle>
            <a:lvl1pPr>
              <a:buNone/>
              <a:defRPr sz="1800" b="1">
                <a:latin typeface="Arial Narrow" pitchFamily="34" charset="0"/>
                <a:cs typeface="Arial" pitchFamily="34" charset="0"/>
              </a:defRPr>
            </a:lvl1pPr>
          </a:lstStyle>
          <a:p>
            <a:pPr lvl="0"/>
            <a:r>
              <a:rPr lang="en-US" smtClean="0"/>
              <a:t>Click to edit Master text styles</a:t>
            </a:r>
          </a:p>
        </p:txBody>
      </p:sp>
      <p:sp>
        <p:nvSpPr>
          <p:cNvPr id="27" name="Text Placeholder 26"/>
          <p:cNvSpPr>
            <a:spLocks noGrp="1"/>
          </p:cNvSpPr>
          <p:nvPr>
            <p:ph type="body" sz="quarter" idx="12"/>
          </p:nvPr>
        </p:nvSpPr>
        <p:spPr>
          <a:xfrm>
            <a:off x="913847" y="5144400"/>
            <a:ext cx="3494942" cy="357188"/>
          </a:xfrm>
          <a:prstGeom prst="rect">
            <a:avLst/>
          </a:prstGeom>
        </p:spPr>
        <p:txBody>
          <a:bodyPr/>
          <a:lstStyle>
            <a:lvl1pPr>
              <a:buNone/>
              <a:defRPr sz="1400" baseline="0">
                <a:solidFill>
                  <a:srgbClr val="11608F"/>
                </a:solidFill>
                <a:latin typeface="Arial" pitchFamily="34" charset="0"/>
                <a:cs typeface="Arial" pitchFamily="34" charset="0"/>
              </a:defRPr>
            </a:lvl1pPr>
          </a:lstStyle>
          <a:p>
            <a:pPr lvl="0"/>
            <a:r>
              <a:rPr lang="en-US" smtClean="0"/>
              <a:t>Click to edit Master text styles</a:t>
            </a:r>
          </a:p>
        </p:txBody>
      </p:sp>
      <p:sp>
        <p:nvSpPr>
          <p:cNvPr id="29" name="Text Placeholder 28"/>
          <p:cNvSpPr>
            <a:spLocks noGrp="1"/>
          </p:cNvSpPr>
          <p:nvPr>
            <p:ph type="body" sz="quarter" idx="13"/>
          </p:nvPr>
        </p:nvSpPr>
        <p:spPr>
          <a:xfrm>
            <a:off x="913853" y="5428800"/>
            <a:ext cx="3560885" cy="285750"/>
          </a:xfrm>
          <a:prstGeom prst="rect">
            <a:avLst/>
          </a:prstGeom>
        </p:spPr>
        <p:txBody>
          <a:bodyPr/>
          <a:lstStyle>
            <a:lvl1pPr>
              <a:buNone/>
              <a:defRPr sz="1400">
                <a:solidFill>
                  <a:srgbClr val="11608F"/>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57200" y="6356360"/>
            <a:ext cx="2133600" cy="365125"/>
          </a:xfrm>
          <a:prstGeom prst="rect">
            <a:avLst/>
          </a:prstGeom>
        </p:spPr>
        <p:txBody>
          <a:bodyPr/>
          <a:lstStyle/>
          <a:p>
            <a:fld id="{541A3F99-F647-C54D-B5CC-CC56D45F72D3}" type="datetimeFigureOut">
              <a:rPr lang="fr-FR" smtClean="0"/>
              <a:pPr/>
              <a:t>29/11/2016</a:t>
            </a:fld>
            <a:endParaRPr lang="fr-FR"/>
          </a:p>
        </p:txBody>
      </p:sp>
      <p:sp>
        <p:nvSpPr>
          <p:cNvPr id="5" name="Espace réservé du pied de page 4"/>
          <p:cNvSpPr>
            <a:spLocks noGrp="1"/>
          </p:cNvSpPr>
          <p:nvPr>
            <p:ph type="ftr" sz="quarter" idx="11"/>
          </p:nvPr>
        </p:nvSpPr>
        <p:spPr>
          <a:xfrm>
            <a:off x="3124200" y="635636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60"/>
            <a:ext cx="2133600" cy="365125"/>
          </a:xfrm>
          <a:prstGeom prst="rect">
            <a:avLst/>
          </a:prstGeom>
        </p:spPr>
        <p:txBody>
          <a:bodyPr/>
          <a:lstStyle/>
          <a:p>
            <a:fld id="{127F2264-836B-B64A-BFA3-04146123FCC1}" type="slidenum">
              <a:rPr lang="fr-FR" smtClean="0"/>
              <a:pPr/>
              <a:t>‹#›</a:t>
            </a:fld>
            <a:endParaRPr lang="fr-F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57200" y="6356360"/>
            <a:ext cx="2133600" cy="365125"/>
          </a:xfrm>
          <a:prstGeom prst="rect">
            <a:avLst/>
          </a:prstGeom>
        </p:spPr>
        <p:txBody>
          <a:bodyPr/>
          <a:lstStyle/>
          <a:p>
            <a:fld id="{541A3F99-F647-C54D-B5CC-CC56D45F72D3}" type="datetimeFigureOut">
              <a:rPr lang="fr-FR" smtClean="0"/>
              <a:pPr/>
              <a:t>29/11/2016</a:t>
            </a:fld>
            <a:endParaRPr lang="fr-FR"/>
          </a:p>
        </p:txBody>
      </p:sp>
      <p:sp>
        <p:nvSpPr>
          <p:cNvPr id="5" name="Espace réservé du pied de page 4"/>
          <p:cNvSpPr>
            <a:spLocks noGrp="1"/>
          </p:cNvSpPr>
          <p:nvPr>
            <p:ph type="ftr" sz="quarter" idx="11"/>
          </p:nvPr>
        </p:nvSpPr>
        <p:spPr>
          <a:xfrm>
            <a:off x="3124200" y="635636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60"/>
            <a:ext cx="2133600" cy="365125"/>
          </a:xfrm>
          <a:prstGeom prst="rect">
            <a:avLst/>
          </a:prstGeom>
        </p:spPr>
        <p:txBody>
          <a:bodyPr/>
          <a:lstStyle/>
          <a:p>
            <a:fld id="{127F2264-836B-B64A-BFA3-04146123FCC1}" type="slidenum">
              <a:rPr lang="fr-FR" smtClean="0"/>
              <a:pPr/>
              <a:t>‹#›</a:t>
            </a:fld>
            <a:endParaRPr lang="fr-F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42"/>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48"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r>
              <a:rPr lang="en-GB" smtClean="0"/>
              <a:t>Name </a:t>
            </a:r>
            <a:endParaRPr lang="en-GB"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r>
              <a:rPr lang="en-GB" smtClean="0"/>
              <a:t>Date</a:t>
            </a:r>
            <a:endParaRPr lang="en-GB" dirty="0"/>
          </a:p>
        </p:txBody>
      </p:sp>
      <p:pic>
        <p:nvPicPr>
          <p:cNvPr id="9" name="Picture 8" descr="OECD_TEXT_10cm.png"/>
          <p:cNvPicPr>
            <a:picLocks noChangeAspect="1"/>
          </p:cNvPicPr>
          <p:nvPr/>
        </p:nvPicPr>
        <p:blipFill>
          <a:blip r:embed="rId3" cstate="print"/>
          <a:stretch>
            <a:fillRect/>
          </a:stretch>
        </p:blipFill>
        <p:spPr>
          <a:xfrm>
            <a:off x="251720" y="208403"/>
            <a:ext cx="1970073" cy="10440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GB" dirty="0" smtClean="0"/>
              <a:t>Name</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E4D510-69FB-476D-A6E3-E05495659F07}"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6"/>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70" y="1600206"/>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7C6D50A-58EF-4AF4-9A3C-47F05193100D}"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559A1D4-E5D1-4062-8D7C-72C14B4C5AFB}" type="datetime1">
              <a:rPr lang="en-GB" smtClean="0"/>
              <a:pPr/>
              <a:t>29/11/2016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rot="21259934">
            <a:off x="30779" y="6267450"/>
            <a:ext cx="606669" cy="400050"/>
          </a:xfrm>
          <a:prstGeom prst="rect">
            <a:avLst/>
          </a:prstGeom>
          <a:noFill/>
          <a:ln w="9525">
            <a:noFill/>
            <a:miter lim="800000"/>
            <a:headEnd/>
            <a:tailEnd/>
          </a:ln>
        </p:spPr>
        <p:txBody>
          <a:bodyPr>
            <a:spAutoFit/>
          </a:bodyPr>
          <a:lstStyle/>
          <a:p>
            <a:pPr>
              <a:defRPr/>
            </a:pPr>
            <a:endParaRPr lang="en-US" sz="2000">
              <a:solidFill>
                <a:srgbClr val="0079BC"/>
              </a:solidFill>
              <a:latin typeface="HelveticaNeue MediumCond"/>
            </a:endParaRPr>
          </a:p>
        </p:txBody>
      </p:sp>
      <p:pic>
        <p:nvPicPr>
          <p:cNvPr id="8" name="Picture 9" descr="projectionpolaire01.jpg"/>
          <p:cNvPicPr>
            <a:picLocks noChangeAspect="1"/>
          </p:cNvPicPr>
          <p:nvPr/>
        </p:nvPicPr>
        <p:blipFill>
          <a:blip r:embed="rId2" cstate="print"/>
          <a:srcRect/>
          <a:stretch>
            <a:fillRect/>
          </a:stretch>
        </p:blipFill>
        <p:spPr bwMode="auto">
          <a:xfrm>
            <a:off x="3955074" y="2674939"/>
            <a:ext cx="5099538" cy="3538537"/>
          </a:xfrm>
          <a:prstGeom prst="rect">
            <a:avLst/>
          </a:prstGeom>
          <a:noFill/>
          <a:ln w="9525">
            <a:noFill/>
            <a:miter lim="800000"/>
            <a:headEnd/>
            <a:tailEnd/>
          </a:ln>
        </p:spPr>
      </p:pic>
      <p:pic>
        <p:nvPicPr>
          <p:cNvPr id="10" name="Picture 8" descr="logo_final_DEVC-OECD-purple.jpg"/>
          <p:cNvPicPr>
            <a:picLocks noChangeAspect="1"/>
          </p:cNvPicPr>
          <p:nvPr/>
        </p:nvPicPr>
        <p:blipFill>
          <a:blip r:embed="rId3" cstate="print"/>
          <a:srcRect/>
          <a:stretch>
            <a:fillRect/>
          </a:stretch>
        </p:blipFill>
        <p:spPr bwMode="auto">
          <a:xfrm>
            <a:off x="8002471" y="6429386"/>
            <a:ext cx="924657" cy="346075"/>
          </a:xfrm>
          <a:prstGeom prst="rect">
            <a:avLst/>
          </a:prstGeom>
          <a:noFill/>
          <a:ln w="9525">
            <a:noFill/>
            <a:miter lim="800000"/>
            <a:headEnd/>
            <a:tailEnd/>
          </a:ln>
        </p:spPr>
      </p:pic>
      <p:sp>
        <p:nvSpPr>
          <p:cNvPr id="9" name="Title 1"/>
          <p:cNvSpPr>
            <a:spLocks noGrp="1"/>
          </p:cNvSpPr>
          <p:nvPr>
            <p:ph type="title"/>
          </p:nvPr>
        </p:nvSpPr>
        <p:spPr>
          <a:xfrm>
            <a:off x="913846" y="468000"/>
            <a:ext cx="7643077" cy="460670"/>
          </a:xfrm>
          <a:prstGeom prst="rect">
            <a:avLst/>
          </a:prstGeom>
        </p:spPr>
        <p:txBody>
          <a:bodyPr/>
          <a:lstStyle>
            <a:lvl1pPr algn="l">
              <a:defRPr sz="24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913855" y="1000803"/>
            <a:ext cx="7187739" cy="570811"/>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25" name="Text Placeholder 24"/>
          <p:cNvSpPr>
            <a:spLocks noGrp="1"/>
          </p:cNvSpPr>
          <p:nvPr>
            <p:ph type="body" sz="quarter" idx="11"/>
          </p:nvPr>
        </p:nvSpPr>
        <p:spPr>
          <a:xfrm>
            <a:off x="943762" y="2786417"/>
            <a:ext cx="5407269" cy="714375"/>
          </a:xfrm>
          <a:prstGeom prst="rect">
            <a:avLst/>
          </a:prstGeom>
        </p:spPr>
        <p:txBody>
          <a:bodyPr/>
          <a:lstStyle>
            <a:lvl1pPr>
              <a:buNone/>
              <a:defRPr sz="1800" b="1">
                <a:latin typeface="Arial Narrow" pitchFamily="34" charset="0"/>
                <a:cs typeface="Arial" pitchFamily="34" charset="0"/>
              </a:defRPr>
            </a:lvl1pPr>
          </a:lstStyle>
          <a:p>
            <a:pPr lvl="0"/>
            <a:r>
              <a:rPr lang="en-US" smtClean="0"/>
              <a:t>Click to edit Master text styles</a:t>
            </a:r>
          </a:p>
        </p:txBody>
      </p:sp>
      <p:sp>
        <p:nvSpPr>
          <p:cNvPr id="27" name="Text Placeholder 26"/>
          <p:cNvSpPr>
            <a:spLocks noGrp="1"/>
          </p:cNvSpPr>
          <p:nvPr>
            <p:ph type="body" sz="quarter" idx="12"/>
          </p:nvPr>
        </p:nvSpPr>
        <p:spPr>
          <a:xfrm>
            <a:off x="913847" y="5144400"/>
            <a:ext cx="3494942" cy="357188"/>
          </a:xfrm>
          <a:prstGeom prst="rect">
            <a:avLst/>
          </a:prstGeom>
        </p:spPr>
        <p:txBody>
          <a:bodyPr/>
          <a:lstStyle>
            <a:lvl1pPr>
              <a:buNone/>
              <a:defRPr sz="1400" baseline="0">
                <a:solidFill>
                  <a:srgbClr val="11608F"/>
                </a:solidFill>
                <a:latin typeface="Arial" pitchFamily="34" charset="0"/>
                <a:cs typeface="Arial" pitchFamily="34" charset="0"/>
              </a:defRPr>
            </a:lvl1pPr>
          </a:lstStyle>
          <a:p>
            <a:pPr lvl="0"/>
            <a:r>
              <a:rPr lang="en-US" smtClean="0"/>
              <a:t>Click to edit Master text styles</a:t>
            </a:r>
          </a:p>
        </p:txBody>
      </p:sp>
      <p:sp>
        <p:nvSpPr>
          <p:cNvPr id="29" name="Text Placeholder 28"/>
          <p:cNvSpPr>
            <a:spLocks noGrp="1"/>
          </p:cNvSpPr>
          <p:nvPr>
            <p:ph type="body" sz="quarter" idx="13"/>
          </p:nvPr>
        </p:nvSpPr>
        <p:spPr>
          <a:xfrm>
            <a:off x="913854" y="5428800"/>
            <a:ext cx="3560885" cy="285750"/>
          </a:xfrm>
          <a:prstGeom prst="rect">
            <a:avLst/>
          </a:prstGeom>
        </p:spPr>
        <p:txBody>
          <a:bodyPr/>
          <a:lstStyle>
            <a:lvl1pPr>
              <a:buNone/>
              <a:defRPr sz="1400">
                <a:solidFill>
                  <a:srgbClr val="11608F"/>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42B55FE-8E0A-48FA-8ED3-E0CBFB3BE16E}" type="datetime1">
              <a:rPr lang="en-GB" smtClean="0"/>
              <a:pPr/>
              <a:t>29/11/2016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4764530-4265-4F5C-8991-2B71C0B0DE1F}" type="datetime1">
              <a:rPr lang="en-GB" smtClean="0"/>
              <a:pPr/>
              <a:t>29/11/2016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598B0B-85AE-4569-8530-DE1067A87CE9}"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3382D6-EE73-4683-AA95-051F4020CB4F}"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43C3999-27A3-4900-AECD-2970D9AE48EF}"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756FF4B-4563-4F20-B85C-12122A82ECF8}"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userDrawn="1"/>
        </p:nvSpPr>
        <p:spPr>
          <a:xfrm rot="21259934">
            <a:off x="30782" y="6267450"/>
            <a:ext cx="606669" cy="400050"/>
          </a:xfrm>
          <a:prstGeom prst="rect">
            <a:avLst/>
          </a:prstGeom>
        </p:spPr>
        <p:txBody>
          <a:bodyPr>
            <a:spAutoFit/>
          </a:bodyPr>
          <a:lstStyle/>
          <a:p>
            <a:pPr>
              <a:defRPr/>
            </a:pPr>
            <a:endParaRPr lang="en-US" sz="2000">
              <a:solidFill>
                <a:srgbClr val="0079BC"/>
              </a:solidFill>
              <a:latin typeface="HelveticaNeue MediumCond"/>
            </a:endParaRPr>
          </a:p>
        </p:txBody>
      </p:sp>
      <p:pic>
        <p:nvPicPr>
          <p:cNvPr id="8" name="Picture 9" descr="projectionpolaire01.jpg"/>
          <p:cNvPicPr>
            <a:picLocks noChangeAspect="1"/>
          </p:cNvPicPr>
          <p:nvPr userDrawn="1"/>
        </p:nvPicPr>
        <p:blipFill>
          <a:blip r:embed="rId2" cstate="print"/>
          <a:srcRect/>
          <a:stretch>
            <a:fillRect/>
          </a:stretch>
        </p:blipFill>
        <p:spPr bwMode="auto">
          <a:xfrm>
            <a:off x="3955074" y="2674945"/>
            <a:ext cx="5099538" cy="3538537"/>
          </a:xfrm>
          <a:prstGeom prst="rect">
            <a:avLst/>
          </a:prstGeom>
          <a:noFill/>
          <a:ln w="9525">
            <a:noFill/>
            <a:miter lim="800000"/>
            <a:headEnd/>
            <a:tailEnd/>
          </a:ln>
        </p:spPr>
      </p:pic>
      <p:pic>
        <p:nvPicPr>
          <p:cNvPr id="10" name="Picture 11" descr="new-dev-oecd.jpg"/>
          <p:cNvPicPr>
            <a:picLocks noChangeAspect="1"/>
          </p:cNvPicPr>
          <p:nvPr userDrawn="1"/>
        </p:nvPicPr>
        <p:blipFill>
          <a:blip r:embed="rId3" cstate="print"/>
          <a:srcRect/>
          <a:stretch>
            <a:fillRect/>
          </a:stretch>
        </p:blipFill>
        <p:spPr bwMode="auto">
          <a:xfrm>
            <a:off x="8002466" y="6440488"/>
            <a:ext cx="1033096" cy="360362"/>
          </a:xfrm>
          <a:prstGeom prst="rect">
            <a:avLst/>
          </a:prstGeom>
          <a:noFill/>
          <a:ln w="9525">
            <a:noFill/>
            <a:miter lim="800000"/>
            <a:headEnd/>
            <a:tailEnd/>
          </a:ln>
        </p:spPr>
      </p:pic>
      <p:sp>
        <p:nvSpPr>
          <p:cNvPr id="9" name="Title 1"/>
          <p:cNvSpPr>
            <a:spLocks noGrp="1"/>
          </p:cNvSpPr>
          <p:nvPr>
            <p:ph type="title"/>
          </p:nvPr>
        </p:nvSpPr>
        <p:spPr>
          <a:xfrm>
            <a:off x="913846" y="468000"/>
            <a:ext cx="7643077" cy="460670"/>
          </a:xfrm>
          <a:prstGeom prst="rect">
            <a:avLst/>
          </a:prstGeom>
        </p:spPr>
        <p:txBody>
          <a:bodyPr/>
          <a:lstStyle>
            <a:lvl1pPr algn="l">
              <a:defRPr sz="24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913855" y="1000809"/>
            <a:ext cx="7187739" cy="570811"/>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25" name="Text Placeholder 24"/>
          <p:cNvSpPr>
            <a:spLocks noGrp="1"/>
          </p:cNvSpPr>
          <p:nvPr>
            <p:ph type="body" sz="quarter" idx="11"/>
          </p:nvPr>
        </p:nvSpPr>
        <p:spPr>
          <a:xfrm>
            <a:off x="943762" y="2786417"/>
            <a:ext cx="5407269" cy="714375"/>
          </a:xfrm>
          <a:prstGeom prst="rect">
            <a:avLst/>
          </a:prstGeom>
        </p:spPr>
        <p:txBody>
          <a:bodyPr/>
          <a:lstStyle>
            <a:lvl1pPr>
              <a:buNone/>
              <a:defRPr sz="1800" b="1">
                <a:latin typeface="Arial Narrow" pitchFamily="34" charset="0"/>
                <a:cs typeface="Arial" pitchFamily="34" charset="0"/>
              </a:defRPr>
            </a:lvl1pPr>
          </a:lstStyle>
          <a:p>
            <a:pPr lvl="0"/>
            <a:r>
              <a:rPr lang="en-US" smtClean="0"/>
              <a:t>Click to edit Master text styles</a:t>
            </a:r>
          </a:p>
        </p:txBody>
      </p:sp>
      <p:sp>
        <p:nvSpPr>
          <p:cNvPr id="27" name="Text Placeholder 26"/>
          <p:cNvSpPr>
            <a:spLocks noGrp="1"/>
          </p:cNvSpPr>
          <p:nvPr>
            <p:ph type="body" sz="quarter" idx="12"/>
          </p:nvPr>
        </p:nvSpPr>
        <p:spPr>
          <a:xfrm>
            <a:off x="913847" y="5144400"/>
            <a:ext cx="3494942" cy="357188"/>
          </a:xfrm>
          <a:prstGeom prst="rect">
            <a:avLst/>
          </a:prstGeom>
        </p:spPr>
        <p:txBody>
          <a:bodyPr/>
          <a:lstStyle>
            <a:lvl1pPr>
              <a:buNone/>
              <a:defRPr sz="1400" baseline="0">
                <a:solidFill>
                  <a:srgbClr val="11608F"/>
                </a:solidFill>
                <a:latin typeface="Arial" pitchFamily="34" charset="0"/>
                <a:cs typeface="Arial" pitchFamily="34" charset="0"/>
              </a:defRPr>
            </a:lvl1pPr>
          </a:lstStyle>
          <a:p>
            <a:pPr lvl="0"/>
            <a:r>
              <a:rPr lang="en-US" smtClean="0"/>
              <a:t>Click to edit Master text styles</a:t>
            </a:r>
          </a:p>
        </p:txBody>
      </p:sp>
      <p:sp>
        <p:nvSpPr>
          <p:cNvPr id="29" name="Text Placeholder 28"/>
          <p:cNvSpPr>
            <a:spLocks noGrp="1"/>
          </p:cNvSpPr>
          <p:nvPr>
            <p:ph type="body" sz="quarter" idx="13"/>
          </p:nvPr>
        </p:nvSpPr>
        <p:spPr>
          <a:xfrm>
            <a:off x="913854" y="5428800"/>
            <a:ext cx="3560885" cy="285750"/>
          </a:xfrm>
          <a:prstGeom prst="rect">
            <a:avLst/>
          </a:prstGeom>
        </p:spPr>
        <p:txBody>
          <a:bodyPr/>
          <a:lstStyle>
            <a:lvl1pPr>
              <a:buNone/>
              <a:defRPr sz="1400">
                <a:solidFill>
                  <a:srgbClr val="11608F"/>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42"/>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50"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r>
              <a:rPr lang="en-GB" smtClean="0"/>
              <a:t>Name </a:t>
            </a:r>
            <a:endParaRPr lang="en-GB"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r>
              <a:rPr lang="en-GB" smtClean="0"/>
              <a:t>Date</a:t>
            </a:r>
            <a:endParaRPr lang="en-GB" dirty="0"/>
          </a:p>
        </p:txBody>
      </p:sp>
      <p:pic>
        <p:nvPicPr>
          <p:cNvPr id="9" name="Picture 8" descr="OECD_TEXT_10cm.png"/>
          <p:cNvPicPr>
            <a:picLocks noChangeAspect="1"/>
          </p:cNvPicPr>
          <p:nvPr/>
        </p:nvPicPr>
        <p:blipFill>
          <a:blip r:embed="rId3" cstate="print"/>
          <a:stretch>
            <a:fillRect/>
          </a:stretch>
        </p:blipFill>
        <p:spPr>
          <a:xfrm>
            <a:off x="251720" y="208403"/>
            <a:ext cx="1970073" cy="104400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GB" smtClean="0"/>
              <a:t>Name</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E4D510-69FB-476D-A6E3-E05495659F07}"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3846" y="468000"/>
            <a:ext cx="8229600" cy="532108"/>
          </a:xfrm>
          <a:prstGeom prst="rect">
            <a:avLst/>
          </a:prstGeom>
        </p:spPr>
        <p:txBody>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0" name="Text Placeholder 19"/>
          <p:cNvSpPr>
            <a:spLocks noGrp="1"/>
          </p:cNvSpPr>
          <p:nvPr>
            <p:ph type="body" sz="quarter" idx="10"/>
          </p:nvPr>
        </p:nvSpPr>
        <p:spPr>
          <a:xfrm>
            <a:off x="1041209" y="2071678"/>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2" name="Text Placeholder 21"/>
          <p:cNvSpPr>
            <a:spLocks noGrp="1"/>
          </p:cNvSpPr>
          <p:nvPr>
            <p:ph type="body" sz="quarter" idx="11"/>
          </p:nvPr>
        </p:nvSpPr>
        <p:spPr>
          <a:xfrm>
            <a:off x="1604574" y="2071678"/>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3" name="Text Placeholder 19"/>
          <p:cNvSpPr>
            <a:spLocks noGrp="1"/>
          </p:cNvSpPr>
          <p:nvPr>
            <p:ph type="body" sz="quarter" idx="12"/>
          </p:nvPr>
        </p:nvSpPr>
        <p:spPr>
          <a:xfrm>
            <a:off x="1041209" y="2643182"/>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4" name="Text Placeholder 21"/>
          <p:cNvSpPr>
            <a:spLocks noGrp="1"/>
          </p:cNvSpPr>
          <p:nvPr>
            <p:ph type="body" sz="quarter" idx="13"/>
          </p:nvPr>
        </p:nvSpPr>
        <p:spPr>
          <a:xfrm>
            <a:off x="1604575" y="2643182"/>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5" name="Text Placeholder 19"/>
          <p:cNvSpPr>
            <a:spLocks noGrp="1"/>
          </p:cNvSpPr>
          <p:nvPr>
            <p:ph type="body" sz="quarter" idx="14"/>
          </p:nvPr>
        </p:nvSpPr>
        <p:spPr>
          <a:xfrm>
            <a:off x="1041209" y="3214686"/>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6" name="Text Placeholder 21"/>
          <p:cNvSpPr>
            <a:spLocks noGrp="1"/>
          </p:cNvSpPr>
          <p:nvPr>
            <p:ph type="body" sz="quarter" idx="15"/>
          </p:nvPr>
        </p:nvSpPr>
        <p:spPr>
          <a:xfrm>
            <a:off x="1604575" y="3214686"/>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7" name="Text Placeholder 19"/>
          <p:cNvSpPr>
            <a:spLocks noGrp="1"/>
          </p:cNvSpPr>
          <p:nvPr>
            <p:ph type="body" sz="quarter" idx="16"/>
          </p:nvPr>
        </p:nvSpPr>
        <p:spPr>
          <a:xfrm>
            <a:off x="1041209" y="3786190"/>
            <a:ext cx="365538" cy="396000"/>
          </a:xfrm>
          <a:prstGeom prst="rect">
            <a:avLst/>
          </a:prstGeom>
          <a:ln>
            <a:solidFill>
              <a:schemeClr val="bg1">
                <a:lumMod val="75000"/>
              </a:schemeClr>
            </a:solidFill>
          </a:ln>
        </p:spPr>
        <p:txBody>
          <a:bodyPr/>
          <a:lstStyle>
            <a:lvl1pPr algn="ctr">
              <a:buNone/>
              <a:defRPr sz="2000" b="0">
                <a:solidFill>
                  <a:srgbClr val="11608F"/>
                </a:solidFill>
                <a:latin typeface="Arial" pitchFamily="34" charset="0"/>
                <a:cs typeface="Arial" pitchFamily="34" charset="0"/>
              </a:defRPr>
            </a:lvl1pPr>
          </a:lstStyle>
          <a:p>
            <a:pPr lvl="0"/>
            <a:r>
              <a:rPr lang="en-US" smtClean="0"/>
              <a:t>Click to edit Master text styles</a:t>
            </a:r>
          </a:p>
        </p:txBody>
      </p:sp>
      <p:sp>
        <p:nvSpPr>
          <p:cNvPr id="28" name="Text Placeholder 21"/>
          <p:cNvSpPr>
            <a:spLocks noGrp="1"/>
          </p:cNvSpPr>
          <p:nvPr>
            <p:ph type="body" sz="quarter" idx="17"/>
          </p:nvPr>
        </p:nvSpPr>
        <p:spPr>
          <a:xfrm>
            <a:off x="1604575" y="3786190"/>
            <a:ext cx="6646154" cy="396000"/>
          </a:xfrm>
          <a:prstGeom prst="rect">
            <a:avLst/>
          </a:prstGeom>
          <a:ln>
            <a:solidFill>
              <a:schemeClr val="bg1">
                <a:lumMod val="75000"/>
              </a:schemeClr>
            </a:solidFill>
          </a:ln>
        </p:spPr>
        <p:txBody>
          <a:bodyPr/>
          <a:lstStyle>
            <a:lvl1pPr marL="358775" marR="0" indent="-358775" algn="l" defTabSz="957263" rtl="0" eaLnBrk="0" fontAlgn="base" latinLnBrk="0" hangingPunct="0">
              <a:lnSpc>
                <a:spcPct val="100000"/>
              </a:lnSpc>
              <a:spcBef>
                <a:spcPct val="20000"/>
              </a:spcBef>
              <a:spcAft>
                <a:spcPct val="0"/>
              </a:spcAft>
              <a:buClrTx/>
              <a:buSzTx/>
              <a:buFontTx/>
              <a:buNone/>
              <a:tabLst/>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9" name="Text Placeholder 19"/>
          <p:cNvSpPr>
            <a:spLocks noGrp="1"/>
          </p:cNvSpPr>
          <p:nvPr>
            <p:ph type="body" sz="quarter" idx="18"/>
          </p:nvPr>
        </p:nvSpPr>
        <p:spPr>
          <a:xfrm>
            <a:off x="1041209" y="4357694"/>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30" name="Text Placeholder 21"/>
          <p:cNvSpPr>
            <a:spLocks noGrp="1"/>
          </p:cNvSpPr>
          <p:nvPr>
            <p:ph type="body" sz="quarter" idx="19"/>
          </p:nvPr>
        </p:nvSpPr>
        <p:spPr>
          <a:xfrm>
            <a:off x="1604575" y="4357694"/>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6"/>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70" y="1600206"/>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7C6D50A-58EF-4AF4-9A3C-47F05193100D}"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559A1D4-E5D1-4062-8D7C-72C14B4C5AFB}" type="datetime1">
              <a:rPr lang="en-GB" smtClean="0"/>
              <a:pPr/>
              <a:t>29/11/2016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42B55FE-8E0A-48FA-8ED3-E0CBFB3BE16E}" type="datetime1">
              <a:rPr lang="en-GB" smtClean="0"/>
              <a:pPr/>
              <a:t>29/11/2016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4764530-4265-4F5C-8991-2B71C0B0DE1F}" type="datetime1">
              <a:rPr lang="en-GB" smtClean="0"/>
              <a:pPr/>
              <a:t>29/11/2016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598B0B-85AE-4569-8530-DE1067A87CE9}"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3382D6-EE73-4683-AA95-051F4020CB4F}"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43C3999-27A3-4900-AECD-2970D9AE48EF}"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756FF4B-4563-4F20-B85C-12122A82ECF8}"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42"/>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52"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r>
              <a:rPr lang="en-GB" smtClean="0"/>
              <a:t>Name </a:t>
            </a:r>
            <a:endParaRPr lang="en-GB"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r>
              <a:rPr lang="en-GB" smtClean="0"/>
              <a:t>Date</a:t>
            </a:r>
            <a:endParaRPr lang="en-GB" dirty="0"/>
          </a:p>
        </p:txBody>
      </p:sp>
      <p:pic>
        <p:nvPicPr>
          <p:cNvPr id="9" name="Picture 8" descr="OECD_TEXT_10cm.png"/>
          <p:cNvPicPr>
            <a:picLocks noChangeAspect="1"/>
          </p:cNvPicPr>
          <p:nvPr/>
        </p:nvPicPr>
        <p:blipFill>
          <a:blip r:embed="rId3" cstate="print"/>
          <a:stretch>
            <a:fillRect/>
          </a:stretch>
        </p:blipFill>
        <p:spPr>
          <a:xfrm>
            <a:off x="251720" y="208403"/>
            <a:ext cx="1970073" cy="1044000"/>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GB" smtClean="0"/>
              <a:t>Name</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rot="21259934">
            <a:off x="30779" y="6267450"/>
            <a:ext cx="606669" cy="400050"/>
          </a:xfrm>
          <a:prstGeom prst="rect">
            <a:avLst/>
          </a:prstGeom>
          <a:noFill/>
          <a:ln w="9525">
            <a:noFill/>
            <a:miter lim="800000"/>
            <a:headEnd/>
            <a:tailEnd/>
          </a:ln>
        </p:spPr>
        <p:txBody>
          <a:bodyPr>
            <a:spAutoFit/>
          </a:bodyPr>
          <a:lstStyle/>
          <a:p>
            <a:pPr>
              <a:defRPr/>
            </a:pPr>
            <a:endParaRPr lang="en-US" sz="2000">
              <a:solidFill>
                <a:srgbClr val="0079BC"/>
              </a:solidFill>
              <a:latin typeface="HelveticaNeue MediumCond"/>
            </a:endParaRPr>
          </a:p>
        </p:txBody>
      </p:sp>
      <p:pic>
        <p:nvPicPr>
          <p:cNvPr id="8" name="Picture 9" descr="projectionpolaire01.jpg"/>
          <p:cNvPicPr>
            <a:picLocks noChangeAspect="1"/>
          </p:cNvPicPr>
          <p:nvPr/>
        </p:nvPicPr>
        <p:blipFill>
          <a:blip r:embed="rId2" cstate="print"/>
          <a:srcRect/>
          <a:stretch>
            <a:fillRect/>
          </a:stretch>
        </p:blipFill>
        <p:spPr bwMode="auto">
          <a:xfrm>
            <a:off x="3955074" y="2674939"/>
            <a:ext cx="5099538" cy="3538537"/>
          </a:xfrm>
          <a:prstGeom prst="rect">
            <a:avLst/>
          </a:prstGeom>
          <a:noFill/>
          <a:ln w="9525">
            <a:noFill/>
            <a:miter lim="800000"/>
            <a:headEnd/>
            <a:tailEnd/>
          </a:ln>
        </p:spPr>
      </p:pic>
      <p:pic>
        <p:nvPicPr>
          <p:cNvPr id="10" name="Picture 8" descr="logo_final_DEVC-OECD-purple.jpg"/>
          <p:cNvPicPr>
            <a:picLocks noChangeAspect="1"/>
          </p:cNvPicPr>
          <p:nvPr/>
        </p:nvPicPr>
        <p:blipFill>
          <a:blip r:embed="rId3" cstate="print"/>
          <a:srcRect/>
          <a:stretch>
            <a:fillRect/>
          </a:stretch>
        </p:blipFill>
        <p:spPr bwMode="auto">
          <a:xfrm>
            <a:off x="8002471" y="6429386"/>
            <a:ext cx="924657" cy="346075"/>
          </a:xfrm>
          <a:prstGeom prst="rect">
            <a:avLst/>
          </a:prstGeom>
          <a:noFill/>
          <a:ln w="9525">
            <a:noFill/>
            <a:miter lim="800000"/>
            <a:headEnd/>
            <a:tailEnd/>
          </a:ln>
        </p:spPr>
      </p:pic>
      <p:sp>
        <p:nvSpPr>
          <p:cNvPr id="9" name="Title 1"/>
          <p:cNvSpPr>
            <a:spLocks noGrp="1"/>
          </p:cNvSpPr>
          <p:nvPr>
            <p:ph type="title"/>
          </p:nvPr>
        </p:nvSpPr>
        <p:spPr>
          <a:xfrm>
            <a:off x="913846" y="468000"/>
            <a:ext cx="7643077" cy="460670"/>
          </a:xfrm>
          <a:prstGeom prst="rect">
            <a:avLst/>
          </a:prstGeom>
        </p:spPr>
        <p:txBody>
          <a:bodyPr/>
          <a:lstStyle>
            <a:lvl1pPr algn="l">
              <a:defRPr sz="24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913853" y="1000803"/>
            <a:ext cx="7187739" cy="570811"/>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25" name="Text Placeholder 24"/>
          <p:cNvSpPr>
            <a:spLocks noGrp="1"/>
          </p:cNvSpPr>
          <p:nvPr>
            <p:ph type="body" sz="quarter" idx="11"/>
          </p:nvPr>
        </p:nvSpPr>
        <p:spPr>
          <a:xfrm>
            <a:off x="943760" y="2786413"/>
            <a:ext cx="5407269" cy="714375"/>
          </a:xfrm>
          <a:prstGeom prst="rect">
            <a:avLst/>
          </a:prstGeom>
        </p:spPr>
        <p:txBody>
          <a:bodyPr/>
          <a:lstStyle>
            <a:lvl1pPr>
              <a:buNone/>
              <a:defRPr sz="1800" b="1">
                <a:latin typeface="Arial Narrow" pitchFamily="34" charset="0"/>
                <a:cs typeface="Arial" pitchFamily="34" charset="0"/>
              </a:defRPr>
            </a:lvl1pPr>
          </a:lstStyle>
          <a:p>
            <a:pPr lvl="0"/>
            <a:r>
              <a:rPr lang="en-US" smtClean="0"/>
              <a:t>Click to edit Master text styles</a:t>
            </a:r>
          </a:p>
        </p:txBody>
      </p:sp>
      <p:sp>
        <p:nvSpPr>
          <p:cNvPr id="27" name="Text Placeholder 26"/>
          <p:cNvSpPr>
            <a:spLocks noGrp="1"/>
          </p:cNvSpPr>
          <p:nvPr>
            <p:ph type="body" sz="quarter" idx="12"/>
          </p:nvPr>
        </p:nvSpPr>
        <p:spPr>
          <a:xfrm>
            <a:off x="913847" y="5144400"/>
            <a:ext cx="3494942" cy="357188"/>
          </a:xfrm>
          <a:prstGeom prst="rect">
            <a:avLst/>
          </a:prstGeom>
        </p:spPr>
        <p:txBody>
          <a:bodyPr/>
          <a:lstStyle>
            <a:lvl1pPr>
              <a:buNone/>
              <a:defRPr sz="1400" baseline="0">
                <a:solidFill>
                  <a:srgbClr val="11608F"/>
                </a:solidFill>
                <a:latin typeface="Arial" pitchFamily="34" charset="0"/>
                <a:cs typeface="Arial" pitchFamily="34" charset="0"/>
              </a:defRPr>
            </a:lvl1pPr>
          </a:lstStyle>
          <a:p>
            <a:pPr lvl="0"/>
            <a:r>
              <a:rPr lang="en-US" smtClean="0"/>
              <a:t>Click to edit Master text styles</a:t>
            </a:r>
          </a:p>
        </p:txBody>
      </p:sp>
      <p:sp>
        <p:nvSpPr>
          <p:cNvPr id="29" name="Text Placeholder 28"/>
          <p:cNvSpPr>
            <a:spLocks noGrp="1"/>
          </p:cNvSpPr>
          <p:nvPr>
            <p:ph type="body" sz="quarter" idx="13"/>
          </p:nvPr>
        </p:nvSpPr>
        <p:spPr>
          <a:xfrm>
            <a:off x="913852" y="5428800"/>
            <a:ext cx="3560885" cy="285750"/>
          </a:xfrm>
          <a:prstGeom prst="rect">
            <a:avLst/>
          </a:prstGeom>
        </p:spPr>
        <p:txBody>
          <a:bodyPr/>
          <a:lstStyle>
            <a:lvl1pPr>
              <a:buNone/>
              <a:defRPr sz="1400">
                <a:solidFill>
                  <a:srgbClr val="11608F"/>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E4D510-69FB-476D-A6E3-E05495659F07}"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6"/>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70" y="1600206"/>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7C6D50A-58EF-4AF4-9A3C-47F05193100D}"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559A1D4-E5D1-4062-8D7C-72C14B4C5AFB}" type="datetime1">
              <a:rPr lang="en-GB" smtClean="0"/>
              <a:pPr/>
              <a:t>29/11/2016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42B55FE-8E0A-48FA-8ED3-E0CBFB3BE16E}" type="datetime1">
              <a:rPr lang="en-GB" smtClean="0"/>
              <a:pPr/>
              <a:t>29/11/2016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4764530-4265-4F5C-8991-2B71C0B0DE1F}" type="datetime1">
              <a:rPr lang="en-GB" smtClean="0"/>
              <a:pPr/>
              <a:t>29/11/2016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598B0B-85AE-4569-8530-DE1067A87CE9}"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3382D6-EE73-4683-AA95-051F4020CB4F}"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43C3999-27A3-4900-AECD-2970D9AE48EF}"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756FF4B-4563-4F20-B85C-12122A82ECF8}"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42"/>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54"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r>
              <a:rPr lang="en-GB" smtClean="0"/>
              <a:t>Name </a:t>
            </a:r>
            <a:endParaRPr lang="en-GB"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r>
              <a:rPr lang="en-GB" smtClean="0"/>
              <a:t>Date</a:t>
            </a:r>
            <a:endParaRPr lang="en-GB" dirty="0"/>
          </a:p>
        </p:txBody>
      </p:sp>
      <p:pic>
        <p:nvPicPr>
          <p:cNvPr id="9" name="Picture 8" descr="OECD_TEXT_10cm.png"/>
          <p:cNvPicPr>
            <a:picLocks noChangeAspect="1"/>
          </p:cNvPicPr>
          <p:nvPr/>
        </p:nvPicPr>
        <p:blipFill>
          <a:blip r:embed="rId3" cstate="print"/>
          <a:stretch>
            <a:fillRect/>
          </a:stretch>
        </p:blipFill>
        <p:spPr>
          <a:xfrm>
            <a:off x="251720" y="208403"/>
            <a:ext cx="1970073" cy="1044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3846" y="468000"/>
            <a:ext cx="8229600" cy="532108"/>
          </a:xfrm>
          <a:prstGeom prst="rect">
            <a:avLst/>
          </a:prstGeom>
        </p:spPr>
        <p:txBody>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0" name="Text Placeholder 19"/>
          <p:cNvSpPr>
            <a:spLocks noGrp="1"/>
          </p:cNvSpPr>
          <p:nvPr>
            <p:ph type="body" sz="quarter" idx="10"/>
          </p:nvPr>
        </p:nvSpPr>
        <p:spPr>
          <a:xfrm>
            <a:off x="1041209" y="2071678"/>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2" name="Text Placeholder 21"/>
          <p:cNvSpPr>
            <a:spLocks noGrp="1"/>
          </p:cNvSpPr>
          <p:nvPr>
            <p:ph type="body" sz="quarter" idx="11"/>
          </p:nvPr>
        </p:nvSpPr>
        <p:spPr>
          <a:xfrm>
            <a:off x="1604574" y="2071678"/>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3" name="Text Placeholder 19"/>
          <p:cNvSpPr>
            <a:spLocks noGrp="1"/>
          </p:cNvSpPr>
          <p:nvPr>
            <p:ph type="body" sz="quarter" idx="12"/>
          </p:nvPr>
        </p:nvSpPr>
        <p:spPr>
          <a:xfrm>
            <a:off x="1041209" y="2643182"/>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4" name="Text Placeholder 21"/>
          <p:cNvSpPr>
            <a:spLocks noGrp="1"/>
          </p:cNvSpPr>
          <p:nvPr>
            <p:ph type="body" sz="quarter" idx="13"/>
          </p:nvPr>
        </p:nvSpPr>
        <p:spPr>
          <a:xfrm>
            <a:off x="1604575" y="2643182"/>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5" name="Text Placeholder 19"/>
          <p:cNvSpPr>
            <a:spLocks noGrp="1"/>
          </p:cNvSpPr>
          <p:nvPr>
            <p:ph type="body" sz="quarter" idx="14"/>
          </p:nvPr>
        </p:nvSpPr>
        <p:spPr>
          <a:xfrm>
            <a:off x="1041209" y="3214686"/>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6" name="Text Placeholder 21"/>
          <p:cNvSpPr>
            <a:spLocks noGrp="1"/>
          </p:cNvSpPr>
          <p:nvPr>
            <p:ph type="body" sz="quarter" idx="15"/>
          </p:nvPr>
        </p:nvSpPr>
        <p:spPr>
          <a:xfrm>
            <a:off x="1604575" y="3214686"/>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7" name="Text Placeholder 19"/>
          <p:cNvSpPr>
            <a:spLocks noGrp="1"/>
          </p:cNvSpPr>
          <p:nvPr>
            <p:ph type="body" sz="quarter" idx="16"/>
          </p:nvPr>
        </p:nvSpPr>
        <p:spPr>
          <a:xfrm>
            <a:off x="1041209" y="3786190"/>
            <a:ext cx="365538" cy="396000"/>
          </a:xfrm>
          <a:prstGeom prst="rect">
            <a:avLst/>
          </a:prstGeom>
          <a:ln>
            <a:solidFill>
              <a:schemeClr val="bg1">
                <a:lumMod val="75000"/>
              </a:schemeClr>
            </a:solidFill>
          </a:ln>
        </p:spPr>
        <p:txBody>
          <a:bodyPr/>
          <a:lstStyle>
            <a:lvl1pPr algn="ctr">
              <a:buNone/>
              <a:defRPr sz="2000" b="0">
                <a:solidFill>
                  <a:srgbClr val="11608F"/>
                </a:solidFill>
                <a:latin typeface="Arial" pitchFamily="34" charset="0"/>
                <a:cs typeface="Arial" pitchFamily="34" charset="0"/>
              </a:defRPr>
            </a:lvl1pPr>
          </a:lstStyle>
          <a:p>
            <a:pPr lvl="0"/>
            <a:r>
              <a:rPr lang="en-US" smtClean="0"/>
              <a:t>Click to edit Master text styles</a:t>
            </a:r>
          </a:p>
        </p:txBody>
      </p:sp>
      <p:sp>
        <p:nvSpPr>
          <p:cNvPr id="28" name="Text Placeholder 21"/>
          <p:cNvSpPr>
            <a:spLocks noGrp="1"/>
          </p:cNvSpPr>
          <p:nvPr>
            <p:ph type="body" sz="quarter" idx="17"/>
          </p:nvPr>
        </p:nvSpPr>
        <p:spPr>
          <a:xfrm>
            <a:off x="1604575" y="3786190"/>
            <a:ext cx="6646154" cy="396000"/>
          </a:xfrm>
          <a:prstGeom prst="rect">
            <a:avLst/>
          </a:prstGeom>
          <a:ln>
            <a:solidFill>
              <a:schemeClr val="bg1">
                <a:lumMod val="75000"/>
              </a:schemeClr>
            </a:solidFill>
          </a:ln>
        </p:spPr>
        <p:txBody>
          <a:bodyPr/>
          <a:lstStyle>
            <a:lvl1pPr marL="358775" marR="0" indent="-358775" algn="l" defTabSz="957263" rtl="0" eaLnBrk="0" fontAlgn="base" latinLnBrk="0" hangingPunct="0">
              <a:lnSpc>
                <a:spcPct val="100000"/>
              </a:lnSpc>
              <a:spcBef>
                <a:spcPct val="20000"/>
              </a:spcBef>
              <a:spcAft>
                <a:spcPct val="0"/>
              </a:spcAft>
              <a:buClrTx/>
              <a:buSzTx/>
              <a:buFontTx/>
              <a:buNone/>
              <a:tabLst/>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9" name="Text Placeholder 19"/>
          <p:cNvSpPr>
            <a:spLocks noGrp="1"/>
          </p:cNvSpPr>
          <p:nvPr>
            <p:ph type="body" sz="quarter" idx="18"/>
          </p:nvPr>
        </p:nvSpPr>
        <p:spPr>
          <a:xfrm>
            <a:off x="1041209" y="4357694"/>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30" name="Text Placeholder 21"/>
          <p:cNvSpPr>
            <a:spLocks noGrp="1"/>
          </p:cNvSpPr>
          <p:nvPr>
            <p:ph type="body" sz="quarter" idx="19"/>
          </p:nvPr>
        </p:nvSpPr>
        <p:spPr>
          <a:xfrm>
            <a:off x="1604575" y="4357694"/>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GB" smtClean="0"/>
              <a:t>Name</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E4D510-69FB-476D-A6E3-E05495659F07}"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6"/>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70" y="1600206"/>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7C6D50A-58EF-4AF4-9A3C-47F05193100D}"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559A1D4-E5D1-4062-8D7C-72C14B4C5AFB}" type="datetime1">
              <a:rPr lang="en-GB" smtClean="0"/>
              <a:pPr/>
              <a:t>29/11/2016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42B55FE-8E0A-48FA-8ED3-E0CBFB3BE16E}" type="datetime1">
              <a:rPr lang="en-GB" smtClean="0"/>
              <a:pPr/>
              <a:t>29/11/2016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4764530-4265-4F5C-8991-2B71C0B0DE1F}" type="datetime1">
              <a:rPr lang="en-GB" smtClean="0"/>
              <a:pPr/>
              <a:t>29/11/2016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598B0B-85AE-4569-8530-DE1067A87CE9}"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3382D6-EE73-4683-AA95-051F4020CB4F}"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43C3999-27A3-4900-AECD-2970D9AE48EF}"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756FF4B-4563-4F20-B85C-12122A82ECF8}"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a:xfrm>
            <a:off x="457200" y="6356356"/>
            <a:ext cx="2133600" cy="365125"/>
          </a:xfrm>
          <a:prstGeom prst="rect">
            <a:avLst/>
          </a:prstGeom>
        </p:spPr>
        <p:txBody>
          <a:bodyPr/>
          <a:lstStyle/>
          <a:p>
            <a:fld id="{FC2F61F3-6624-43D2-BBD0-30D31DC2B0EA}" type="datetimeFigureOut">
              <a:rPr lang="en-GB" smtClean="0"/>
              <a:t>29/11/2016</a:t>
            </a:fld>
            <a:endParaRPr lang="en-GB"/>
          </a:p>
        </p:txBody>
      </p:sp>
      <p:sp>
        <p:nvSpPr>
          <p:cNvPr id="5" name="Espace réservé du pied de page 4"/>
          <p:cNvSpPr>
            <a:spLocks noGrp="1"/>
          </p:cNvSpPr>
          <p:nvPr>
            <p:ph type="ftr" sz="quarter" idx="11"/>
          </p:nvPr>
        </p:nvSpPr>
        <p:spPr>
          <a:xfrm>
            <a:off x="3124200" y="6356356"/>
            <a:ext cx="2895600" cy="365125"/>
          </a:xfrm>
          <a:prstGeom prst="rect">
            <a:avLst/>
          </a:prstGeom>
        </p:spPr>
        <p:txBody>
          <a:bodyPr/>
          <a:lstStyle/>
          <a:p>
            <a:endParaRPr lang="en-GB"/>
          </a:p>
        </p:txBody>
      </p:sp>
      <p:sp>
        <p:nvSpPr>
          <p:cNvPr id="6" name="Espace réservé du numéro de diapositive 5"/>
          <p:cNvSpPr>
            <a:spLocks noGrp="1"/>
          </p:cNvSpPr>
          <p:nvPr>
            <p:ph type="sldNum" sz="quarter" idx="12"/>
          </p:nvPr>
        </p:nvSpPr>
        <p:spPr>
          <a:xfrm>
            <a:off x="6553200" y="6356356"/>
            <a:ext cx="2133600" cy="365125"/>
          </a:xfrm>
          <a:prstGeom prst="rect">
            <a:avLst/>
          </a:prstGeom>
        </p:spPr>
        <p:txBody>
          <a:bodyPr/>
          <a:lstStyle/>
          <a:p>
            <a:fld id="{AE97D235-C081-4AD7-865A-D8D683D391FA}" type="slidenum">
              <a:rPr lang="en-GB" smtClean="0"/>
              <a:t>‹#›</a:t>
            </a:fld>
            <a:endParaRPr lang="en-GB"/>
          </a:p>
        </p:txBody>
      </p:sp>
    </p:spTree>
    <p:extLst>
      <p:ext uri="{BB962C8B-B14F-4D97-AF65-F5344CB8AC3E}">
        <p14:creationId xmlns:p14="http://schemas.microsoft.com/office/powerpoint/2010/main" val="31826354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42"/>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56"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r>
              <a:rPr lang="en-GB" smtClean="0"/>
              <a:t>Name </a:t>
            </a:r>
            <a:endParaRPr lang="en-GB"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r>
              <a:rPr lang="en-GB" smtClean="0"/>
              <a:t>Date</a:t>
            </a:r>
            <a:endParaRPr lang="en-GB" dirty="0"/>
          </a:p>
        </p:txBody>
      </p:sp>
      <p:pic>
        <p:nvPicPr>
          <p:cNvPr id="9" name="Picture 8" descr="OECD_TEXT_10cm.png"/>
          <p:cNvPicPr>
            <a:picLocks noChangeAspect="1"/>
          </p:cNvPicPr>
          <p:nvPr/>
        </p:nvPicPr>
        <p:blipFill>
          <a:blip r:embed="rId3" cstate="print"/>
          <a:stretch>
            <a:fillRect/>
          </a:stretch>
        </p:blipFill>
        <p:spPr>
          <a:xfrm>
            <a:off x="251720" y="208403"/>
            <a:ext cx="1970073" cy="1044000"/>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GB" smtClean="0"/>
              <a:t>Name</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E4D510-69FB-476D-A6E3-E05495659F07}"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6"/>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70" y="1600206"/>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7C6D50A-58EF-4AF4-9A3C-47F05193100D}"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559A1D4-E5D1-4062-8D7C-72C14B4C5AFB}" type="datetime1">
              <a:rPr lang="en-GB" smtClean="0"/>
              <a:pPr/>
              <a:t>29/11/2016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42B55FE-8E0A-48FA-8ED3-E0CBFB3BE16E}" type="datetime1">
              <a:rPr lang="en-GB" smtClean="0"/>
              <a:pPr/>
              <a:t>29/11/2016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4764530-4265-4F5C-8991-2B71C0B0DE1F}" type="datetime1">
              <a:rPr lang="en-GB" smtClean="0"/>
              <a:pPr/>
              <a:t>29/11/2016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598B0B-85AE-4569-8530-DE1067A87CE9}"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3382D6-EE73-4683-AA95-051F4020CB4F}"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43C3999-27A3-4900-AECD-2970D9AE48EF}"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416000" cy="10224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68000" y="1602000"/>
            <a:ext cx="8218800" cy="4525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2F61F3-6624-43D2-BBD0-30D31DC2B0EA}"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7D235-C081-4AD7-865A-D8D683D391FA}" type="slidenum">
              <a:rPr lang="en-GB" smtClean="0"/>
              <a:t>‹#›</a:t>
            </a:fld>
            <a:endParaRPr lang="en-GB"/>
          </a:p>
        </p:txBody>
      </p:sp>
    </p:spTree>
    <p:extLst>
      <p:ext uri="{BB962C8B-B14F-4D97-AF65-F5344CB8AC3E}">
        <p14:creationId xmlns:p14="http://schemas.microsoft.com/office/powerpoint/2010/main" val="38951775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756FF4B-4563-4F20-B85C-12122A82ECF8}"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42"/>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58"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r>
              <a:rPr lang="en-GB" smtClean="0"/>
              <a:t>Name </a:t>
            </a:r>
            <a:endParaRPr lang="en-GB"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r>
              <a:rPr lang="en-GB" smtClean="0"/>
              <a:t>Date</a:t>
            </a:r>
            <a:endParaRPr lang="en-GB" dirty="0"/>
          </a:p>
        </p:txBody>
      </p:sp>
      <p:pic>
        <p:nvPicPr>
          <p:cNvPr id="9" name="Picture 8" descr="OECD_TEXT_10cm.png"/>
          <p:cNvPicPr>
            <a:picLocks noChangeAspect="1"/>
          </p:cNvPicPr>
          <p:nvPr/>
        </p:nvPicPr>
        <p:blipFill>
          <a:blip r:embed="rId3" cstate="print"/>
          <a:stretch>
            <a:fillRect/>
          </a:stretch>
        </p:blipFill>
        <p:spPr>
          <a:xfrm>
            <a:off x="251720" y="208403"/>
            <a:ext cx="1970073" cy="1044000"/>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GB" smtClean="0"/>
              <a:t>Name</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E4D510-69FB-476D-A6E3-E05495659F07}"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6"/>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70" y="1600206"/>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7C6D50A-58EF-4AF4-9A3C-47F05193100D}"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559A1D4-E5D1-4062-8D7C-72C14B4C5AFB}" type="datetime1">
              <a:rPr lang="en-GB" smtClean="0"/>
              <a:pPr/>
              <a:t>29/11/2016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42B55FE-8E0A-48FA-8ED3-E0CBFB3BE16E}" type="datetime1">
              <a:rPr lang="en-GB" smtClean="0"/>
              <a:pPr/>
              <a:t>29/11/2016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4764530-4265-4F5C-8991-2B71C0B0DE1F}" type="datetime1">
              <a:rPr lang="en-GB" smtClean="0"/>
              <a:pPr/>
              <a:t>29/11/2016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598B0B-85AE-4569-8530-DE1067A87CE9}"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3382D6-EE73-4683-AA95-051F4020CB4F}" type="datetime1">
              <a:rPr lang="en-GB" smtClean="0"/>
              <a:pPr/>
              <a:t>29/11/2016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9"/>
            <a:ext cx="7772400" cy="1470025"/>
          </a:xfrm>
          <a:prstGeom prst="rect">
            <a:avLst/>
          </a:prstGeo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a:xfrm>
            <a:off x="457200" y="6356364"/>
            <a:ext cx="2133600" cy="365125"/>
          </a:xfrm>
          <a:prstGeom prst="rect">
            <a:avLst/>
          </a:prstGeom>
        </p:spPr>
        <p:txBody>
          <a:bodyPr/>
          <a:lstStyle/>
          <a:p>
            <a:fld id="{6588CDAC-84FE-4237-BBF1-F9937D06A7F0}" type="datetimeFigureOut">
              <a:rPr lang="fr-FR" smtClean="0"/>
              <a:pPr/>
              <a:t>29/11/2016</a:t>
            </a:fld>
            <a:endParaRPr lang="fr-FR"/>
          </a:p>
        </p:txBody>
      </p:sp>
      <p:sp>
        <p:nvSpPr>
          <p:cNvPr id="5" name="Espace réservé du pied de page 4"/>
          <p:cNvSpPr>
            <a:spLocks noGrp="1"/>
          </p:cNvSpPr>
          <p:nvPr>
            <p:ph type="ftr" sz="quarter" idx="11"/>
          </p:nvPr>
        </p:nvSpPr>
        <p:spPr>
          <a:xfrm>
            <a:off x="3124200" y="6356364"/>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64"/>
            <a:ext cx="2133600" cy="365125"/>
          </a:xfrm>
          <a:prstGeom prst="rect">
            <a:avLst/>
          </a:prstGeom>
        </p:spPr>
        <p:txBody>
          <a:bodyPr/>
          <a:lstStyle/>
          <a:p>
            <a:fld id="{242B486E-2F6D-4E22-8B10-5E9C87B88DBD}" type="slidenum">
              <a:rPr lang="fr-FR" smtClean="0"/>
              <a:pPr/>
              <a:t>‹#›</a:t>
            </a:fld>
            <a:endParaRPr lang="fr-FR"/>
          </a:p>
        </p:txBody>
      </p:sp>
    </p:spTree>
    <p:extLst>
      <p:ext uri="{BB962C8B-B14F-4D97-AF65-F5344CB8AC3E}">
        <p14:creationId xmlns:p14="http://schemas.microsoft.com/office/powerpoint/2010/main" val="31826354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43C3999-27A3-4900-AECD-2970D9AE48EF}"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756FF4B-4563-4F20-B85C-12122A82ECF8}" type="datetime1">
              <a:rPr lang="en-GB" smtClean="0"/>
              <a:pPr/>
              <a:t>29/11/2016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2FD1D-A7B9-4550-B79B-59A3320AF77E}" type="slidenum">
              <a:rPr lang="en-GB" smtClean="0"/>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41A3F99-F647-C54D-B5CC-CC56D45F72D3}" type="datetimeFigureOut">
              <a:rPr lang="fr-FR" smtClean="0">
                <a:solidFill>
                  <a:prstClr val="black">
                    <a:tint val="75000"/>
                  </a:prstClr>
                </a:solidFill>
              </a:rPr>
              <a:pPr/>
              <a:t>29/11/2016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7F2264-836B-B64A-BFA3-04146123FCC1}"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846" y="468000"/>
            <a:ext cx="7643077" cy="725470"/>
          </a:xfrm>
          <a:prstGeom prst="rect">
            <a:avLst/>
          </a:prstGeom>
        </p:spPr>
        <p:txBody>
          <a:bodyPr/>
          <a:lstStyle>
            <a:lvl1pPr algn="l">
              <a:defRPr sz="2400" b="1">
                <a:solidFill>
                  <a:srgbClr val="FFFFFF"/>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913846" y="1573200"/>
            <a:ext cx="8229600" cy="3768733"/>
          </a:xfrm>
          <a:prstGeom prst="rect">
            <a:avLst/>
          </a:prstGeom>
        </p:spPr>
        <p:txBody>
          <a:bodyPr/>
          <a:lstStyle>
            <a:lvl1pPr>
              <a:buNone/>
              <a:defRPr sz="1800">
                <a:latin typeface="Arial" pitchFamily="34" charset="0"/>
                <a:cs typeface="Arial" pitchFamily="34" charset="0"/>
              </a:defRPr>
            </a:lvl1pPr>
            <a:lvl2pPr>
              <a:buNone/>
              <a:defRPr sz="1800">
                <a:latin typeface="Arial Narrow" pitchFamily="34" charset="0"/>
              </a:defRPr>
            </a:lvl2pPr>
            <a:lvl3pPr>
              <a:buNone/>
              <a:defRPr sz="1800">
                <a:latin typeface="Arial Narrow" pitchFamily="34" charset="0"/>
              </a:defRPr>
            </a:lvl3pPr>
            <a:lvl4pPr>
              <a:buNone/>
              <a:defRPr sz="1800">
                <a:latin typeface="Arial Narrow" pitchFamily="34" charset="0"/>
              </a:defRPr>
            </a:lvl4pPr>
            <a:lvl5pPr marL="1973263" indent="-85725">
              <a:buNone/>
              <a:defRPr sz="1800">
                <a:latin typeface="Arial Narrow" pitchFamily="34" charset="0"/>
              </a:defRPr>
            </a:lvl5pPr>
          </a:lstStyle>
          <a:p>
            <a:pPr lvl="0"/>
            <a:r>
              <a:rPr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21259934">
            <a:off x="30788" y="6267450"/>
            <a:ext cx="606669" cy="400050"/>
          </a:xfrm>
          <a:prstGeom prst="rect">
            <a:avLst/>
          </a:prstGeom>
          <a:noFill/>
          <a:ln w="9525">
            <a:noFill/>
            <a:miter lim="800000"/>
            <a:headEnd/>
            <a:tailEnd/>
          </a:ln>
        </p:spPr>
        <p:txBody>
          <a:bodyPr>
            <a:spAutoFit/>
          </a:bodyPr>
          <a:lstStyle/>
          <a:p>
            <a:pPr>
              <a:defRPr/>
            </a:pPr>
            <a:endParaRPr lang="en-US" sz="2000">
              <a:solidFill>
                <a:srgbClr val="0079BC"/>
              </a:solidFill>
              <a:latin typeface="HelveticaNeue MediumCond"/>
            </a:endParaRPr>
          </a:p>
        </p:txBody>
      </p:sp>
      <p:pic>
        <p:nvPicPr>
          <p:cNvPr id="8" name="Picture 9" descr="projectionpolaire01.jpg"/>
          <p:cNvPicPr>
            <a:picLocks noChangeAspect="1"/>
          </p:cNvPicPr>
          <p:nvPr userDrawn="1"/>
        </p:nvPicPr>
        <p:blipFill>
          <a:blip r:embed="rId2" cstate="print"/>
          <a:srcRect/>
          <a:stretch>
            <a:fillRect/>
          </a:stretch>
        </p:blipFill>
        <p:spPr bwMode="auto">
          <a:xfrm>
            <a:off x="3955074" y="2674957"/>
            <a:ext cx="5099538" cy="3538537"/>
          </a:xfrm>
          <a:prstGeom prst="rect">
            <a:avLst/>
          </a:prstGeom>
          <a:noFill/>
          <a:ln w="9525">
            <a:noFill/>
            <a:miter lim="800000"/>
            <a:headEnd/>
            <a:tailEnd/>
          </a:ln>
        </p:spPr>
      </p:pic>
      <p:pic>
        <p:nvPicPr>
          <p:cNvPr id="10" name="Picture 8" descr="logo_final_DEVC-OECD-purple.jpg"/>
          <p:cNvPicPr>
            <a:picLocks noChangeAspect="1"/>
          </p:cNvPicPr>
          <p:nvPr userDrawn="1"/>
        </p:nvPicPr>
        <p:blipFill>
          <a:blip r:embed="rId3" cstate="print"/>
          <a:srcRect/>
          <a:stretch>
            <a:fillRect/>
          </a:stretch>
        </p:blipFill>
        <p:spPr bwMode="auto">
          <a:xfrm>
            <a:off x="8002472" y="6429404"/>
            <a:ext cx="924657" cy="346075"/>
          </a:xfrm>
          <a:prstGeom prst="rect">
            <a:avLst/>
          </a:prstGeom>
          <a:noFill/>
          <a:ln w="9525">
            <a:noFill/>
            <a:miter lim="800000"/>
            <a:headEnd/>
            <a:tailEnd/>
          </a:ln>
        </p:spPr>
      </p:pic>
      <p:sp>
        <p:nvSpPr>
          <p:cNvPr id="9" name="Title 1"/>
          <p:cNvSpPr>
            <a:spLocks noGrp="1"/>
          </p:cNvSpPr>
          <p:nvPr>
            <p:ph type="title"/>
          </p:nvPr>
        </p:nvSpPr>
        <p:spPr>
          <a:xfrm>
            <a:off x="913846" y="468000"/>
            <a:ext cx="7643077" cy="460670"/>
          </a:xfrm>
          <a:prstGeom prst="rect">
            <a:avLst/>
          </a:prstGeom>
        </p:spPr>
        <p:txBody>
          <a:bodyPr/>
          <a:lstStyle>
            <a:lvl1pPr algn="l">
              <a:defRPr sz="24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913864" y="1000821"/>
            <a:ext cx="7187739" cy="570811"/>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25" name="Text Placeholder 24"/>
          <p:cNvSpPr>
            <a:spLocks noGrp="1"/>
          </p:cNvSpPr>
          <p:nvPr>
            <p:ph type="body" sz="quarter" idx="11"/>
          </p:nvPr>
        </p:nvSpPr>
        <p:spPr>
          <a:xfrm>
            <a:off x="943771" y="2786435"/>
            <a:ext cx="5407269" cy="714375"/>
          </a:xfrm>
          <a:prstGeom prst="rect">
            <a:avLst/>
          </a:prstGeom>
        </p:spPr>
        <p:txBody>
          <a:bodyPr/>
          <a:lstStyle>
            <a:lvl1pPr>
              <a:buNone/>
              <a:defRPr sz="1800" b="1">
                <a:latin typeface="Arial Narrow" pitchFamily="34" charset="0"/>
                <a:cs typeface="Arial" pitchFamily="34" charset="0"/>
              </a:defRPr>
            </a:lvl1pPr>
          </a:lstStyle>
          <a:p>
            <a:pPr lvl="0"/>
            <a:r>
              <a:rPr lang="en-US" smtClean="0"/>
              <a:t>Click to edit Master text styles</a:t>
            </a:r>
          </a:p>
        </p:txBody>
      </p:sp>
      <p:sp>
        <p:nvSpPr>
          <p:cNvPr id="27" name="Text Placeholder 26"/>
          <p:cNvSpPr>
            <a:spLocks noGrp="1"/>
          </p:cNvSpPr>
          <p:nvPr>
            <p:ph type="body" sz="quarter" idx="12"/>
          </p:nvPr>
        </p:nvSpPr>
        <p:spPr>
          <a:xfrm>
            <a:off x="913847" y="5144400"/>
            <a:ext cx="3494942" cy="357188"/>
          </a:xfrm>
          <a:prstGeom prst="rect">
            <a:avLst/>
          </a:prstGeom>
        </p:spPr>
        <p:txBody>
          <a:bodyPr/>
          <a:lstStyle>
            <a:lvl1pPr>
              <a:buNone/>
              <a:defRPr sz="1400" baseline="0">
                <a:solidFill>
                  <a:srgbClr val="11608F"/>
                </a:solidFill>
                <a:latin typeface="Arial" pitchFamily="34" charset="0"/>
                <a:cs typeface="Arial" pitchFamily="34" charset="0"/>
              </a:defRPr>
            </a:lvl1pPr>
          </a:lstStyle>
          <a:p>
            <a:pPr lvl="0"/>
            <a:r>
              <a:rPr lang="en-US" smtClean="0"/>
              <a:t>Click to edit Master text styles</a:t>
            </a:r>
          </a:p>
        </p:txBody>
      </p:sp>
      <p:sp>
        <p:nvSpPr>
          <p:cNvPr id="29" name="Text Placeholder 28"/>
          <p:cNvSpPr>
            <a:spLocks noGrp="1"/>
          </p:cNvSpPr>
          <p:nvPr>
            <p:ph type="body" sz="quarter" idx="13"/>
          </p:nvPr>
        </p:nvSpPr>
        <p:spPr>
          <a:xfrm>
            <a:off x="913857" y="5428800"/>
            <a:ext cx="3560885" cy="285750"/>
          </a:xfrm>
          <a:prstGeom prst="rect">
            <a:avLst/>
          </a:prstGeom>
        </p:spPr>
        <p:txBody>
          <a:bodyPr/>
          <a:lstStyle>
            <a:lvl1pPr>
              <a:buNone/>
              <a:defRPr sz="1400">
                <a:solidFill>
                  <a:srgbClr val="11608F"/>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3846" y="468000"/>
            <a:ext cx="8229600" cy="532108"/>
          </a:xfrm>
          <a:prstGeom prst="rect">
            <a:avLst/>
          </a:prstGeom>
        </p:spPr>
        <p:txBody>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0" name="Text Placeholder 19"/>
          <p:cNvSpPr>
            <a:spLocks noGrp="1"/>
          </p:cNvSpPr>
          <p:nvPr>
            <p:ph type="body" sz="quarter" idx="10"/>
          </p:nvPr>
        </p:nvSpPr>
        <p:spPr>
          <a:xfrm>
            <a:off x="1041209" y="2071678"/>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2" name="Text Placeholder 21"/>
          <p:cNvSpPr>
            <a:spLocks noGrp="1"/>
          </p:cNvSpPr>
          <p:nvPr>
            <p:ph type="body" sz="quarter" idx="11"/>
          </p:nvPr>
        </p:nvSpPr>
        <p:spPr>
          <a:xfrm>
            <a:off x="1604574" y="2071678"/>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3" name="Text Placeholder 19"/>
          <p:cNvSpPr>
            <a:spLocks noGrp="1"/>
          </p:cNvSpPr>
          <p:nvPr>
            <p:ph type="body" sz="quarter" idx="12"/>
          </p:nvPr>
        </p:nvSpPr>
        <p:spPr>
          <a:xfrm>
            <a:off x="1041209" y="2643182"/>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4" name="Text Placeholder 21"/>
          <p:cNvSpPr>
            <a:spLocks noGrp="1"/>
          </p:cNvSpPr>
          <p:nvPr>
            <p:ph type="body" sz="quarter" idx="13"/>
          </p:nvPr>
        </p:nvSpPr>
        <p:spPr>
          <a:xfrm>
            <a:off x="1604575" y="2643182"/>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5" name="Text Placeholder 19"/>
          <p:cNvSpPr>
            <a:spLocks noGrp="1"/>
          </p:cNvSpPr>
          <p:nvPr>
            <p:ph type="body" sz="quarter" idx="14"/>
          </p:nvPr>
        </p:nvSpPr>
        <p:spPr>
          <a:xfrm>
            <a:off x="1041209" y="3214686"/>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6" name="Text Placeholder 21"/>
          <p:cNvSpPr>
            <a:spLocks noGrp="1"/>
          </p:cNvSpPr>
          <p:nvPr>
            <p:ph type="body" sz="quarter" idx="15"/>
          </p:nvPr>
        </p:nvSpPr>
        <p:spPr>
          <a:xfrm>
            <a:off x="1604575" y="3214686"/>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7" name="Text Placeholder 19"/>
          <p:cNvSpPr>
            <a:spLocks noGrp="1"/>
          </p:cNvSpPr>
          <p:nvPr>
            <p:ph type="body" sz="quarter" idx="16"/>
          </p:nvPr>
        </p:nvSpPr>
        <p:spPr>
          <a:xfrm>
            <a:off x="1041209" y="3786190"/>
            <a:ext cx="365538" cy="396000"/>
          </a:xfrm>
          <a:prstGeom prst="rect">
            <a:avLst/>
          </a:prstGeom>
          <a:ln>
            <a:solidFill>
              <a:schemeClr val="bg1">
                <a:lumMod val="75000"/>
              </a:schemeClr>
            </a:solidFill>
          </a:ln>
        </p:spPr>
        <p:txBody>
          <a:bodyPr/>
          <a:lstStyle>
            <a:lvl1pPr algn="ctr">
              <a:buNone/>
              <a:defRPr sz="2000" b="0">
                <a:solidFill>
                  <a:srgbClr val="11608F"/>
                </a:solidFill>
                <a:latin typeface="Arial" pitchFamily="34" charset="0"/>
                <a:cs typeface="Arial" pitchFamily="34" charset="0"/>
              </a:defRPr>
            </a:lvl1pPr>
          </a:lstStyle>
          <a:p>
            <a:pPr lvl="0"/>
            <a:r>
              <a:rPr lang="en-US" smtClean="0"/>
              <a:t>Click to edit Master text styles</a:t>
            </a:r>
          </a:p>
        </p:txBody>
      </p:sp>
      <p:sp>
        <p:nvSpPr>
          <p:cNvPr id="28" name="Text Placeholder 21"/>
          <p:cNvSpPr>
            <a:spLocks noGrp="1"/>
          </p:cNvSpPr>
          <p:nvPr>
            <p:ph type="body" sz="quarter" idx="17"/>
          </p:nvPr>
        </p:nvSpPr>
        <p:spPr>
          <a:xfrm>
            <a:off x="1604575" y="3786190"/>
            <a:ext cx="6646154" cy="396000"/>
          </a:xfrm>
          <a:prstGeom prst="rect">
            <a:avLst/>
          </a:prstGeom>
          <a:ln>
            <a:solidFill>
              <a:schemeClr val="bg1">
                <a:lumMod val="75000"/>
              </a:schemeClr>
            </a:solidFill>
          </a:ln>
        </p:spPr>
        <p:txBody>
          <a:bodyPr/>
          <a:lstStyle>
            <a:lvl1pPr marL="358775" marR="0" indent="-358775" algn="l" defTabSz="957263" rtl="0" eaLnBrk="0" fontAlgn="base" latinLnBrk="0" hangingPunct="0">
              <a:lnSpc>
                <a:spcPct val="100000"/>
              </a:lnSpc>
              <a:spcBef>
                <a:spcPct val="20000"/>
              </a:spcBef>
              <a:spcAft>
                <a:spcPct val="0"/>
              </a:spcAft>
              <a:buClrTx/>
              <a:buSzTx/>
              <a:buFontTx/>
              <a:buNone/>
              <a:tabLst/>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9" name="Text Placeholder 19"/>
          <p:cNvSpPr>
            <a:spLocks noGrp="1"/>
          </p:cNvSpPr>
          <p:nvPr>
            <p:ph type="body" sz="quarter" idx="18"/>
          </p:nvPr>
        </p:nvSpPr>
        <p:spPr>
          <a:xfrm>
            <a:off x="1041209" y="4357694"/>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30" name="Text Placeholder 21"/>
          <p:cNvSpPr>
            <a:spLocks noGrp="1"/>
          </p:cNvSpPr>
          <p:nvPr>
            <p:ph type="body" sz="quarter" idx="19"/>
          </p:nvPr>
        </p:nvSpPr>
        <p:spPr>
          <a:xfrm>
            <a:off x="1604575" y="4357694"/>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21259934">
            <a:off x="30788" y="6267450"/>
            <a:ext cx="606669" cy="400050"/>
          </a:xfrm>
          <a:prstGeom prst="rect">
            <a:avLst/>
          </a:prstGeom>
          <a:noFill/>
          <a:ln w="9525">
            <a:noFill/>
            <a:miter lim="800000"/>
            <a:headEnd/>
            <a:tailEnd/>
          </a:ln>
        </p:spPr>
        <p:txBody>
          <a:bodyPr>
            <a:spAutoFit/>
          </a:bodyPr>
          <a:lstStyle/>
          <a:p>
            <a:pPr>
              <a:defRPr/>
            </a:pPr>
            <a:endParaRPr lang="en-US" sz="2000">
              <a:solidFill>
                <a:srgbClr val="0079BC"/>
              </a:solidFill>
              <a:latin typeface="HelveticaNeue MediumCond"/>
            </a:endParaRPr>
          </a:p>
        </p:txBody>
      </p:sp>
      <p:pic>
        <p:nvPicPr>
          <p:cNvPr id="8" name="Picture 9" descr="projectionpolaire01.jpg"/>
          <p:cNvPicPr>
            <a:picLocks noChangeAspect="1"/>
          </p:cNvPicPr>
          <p:nvPr userDrawn="1"/>
        </p:nvPicPr>
        <p:blipFill>
          <a:blip r:embed="rId2" cstate="print"/>
          <a:srcRect/>
          <a:stretch>
            <a:fillRect/>
          </a:stretch>
        </p:blipFill>
        <p:spPr bwMode="auto">
          <a:xfrm>
            <a:off x="3955074" y="2674957"/>
            <a:ext cx="5099538" cy="3538537"/>
          </a:xfrm>
          <a:prstGeom prst="rect">
            <a:avLst/>
          </a:prstGeom>
          <a:noFill/>
          <a:ln w="9525">
            <a:noFill/>
            <a:miter lim="800000"/>
            <a:headEnd/>
            <a:tailEnd/>
          </a:ln>
        </p:spPr>
      </p:pic>
      <p:pic>
        <p:nvPicPr>
          <p:cNvPr id="10" name="Picture 8" descr="logo_final_DEVC-OECD-purple.jpg"/>
          <p:cNvPicPr>
            <a:picLocks noChangeAspect="1"/>
          </p:cNvPicPr>
          <p:nvPr userDrawn="1"/>
        </p:nvPicPr>
        <p:blipFill>
          <a:blip r:embed="rId3" cstate="print"/>
          <a:srcRect/>
          <a:stretch>
            <a:fillRect/>
          </a:stretch>
        </p:blipFill>
        <p:spPr bwMode="auto">
          <a:xfrm>
            <a:off x="8002472" y="6429404"/>
            <a:ext cx="924657" cy="346075"/>
          </a:xfrm>
          <a:prstGeom prst="rect">
            <a:avLst/>
          </a:prstGeom>
          <a:noFill/>
          <a:ln w="9525">
            <a:noFill/>
            <a:miter lim="800000"/>
            <a:headEnd/>
            <a:tailEnd/>
          </a:ln>
        </p:spPr>
      </p:pic>
      <p:sp>
        <p:nvSpPr>
          <p:cNvPr id="9" name="Title 1"/>
          <p:cNvSpPr>
            <a:spLocks noGrp="1"/>
          </p:cNvSpPr>
          <p:nvPr>
            <p:ph type="title"/>
          </p:nvPr>
        </p:nvSpPr>
        <p:spPr>
          <a:xfrm>
            <a:off x="913846" y="468000"/>
            <a:ext cx="7643077" cy="460670"/>
          </a:xfrm>
          <a:prstGeom prst="rect">
            <a:avLst/>
          </a:prstGeom>
        </p:spPr>
        <p:txBody>
          <a:bodyPr/>
          <a:lstStyle>
            <a:lvl1pPr algn="l">
              <a:defRPr sz="2400" b="1">
                <a:solidFill>
                  <a:schemeClr val="tx1"/>
                </a:solidFill>
                <a:latin typeface="Arial" pitchFamily="34" charset="0"/>
                <a:cs typeface="Arial" pitchFamily="34" charset="0"/>
              </a:defRPr>
            </a:lvl1pPr>
          </a:lstStyle>
          <a:p>
            <a:r>
              <a:rPr lang="en-US" smtClean="0"/>
              <a:t>Click to edit Master title style</a:t>
            </a:r>
            <a:endParaRPr lang="en-GB" dirty="0"/>
          </a:p>
        </p:txBody>
      </p:sp>
      <p:sp>
        <p:nvSpPr>
          <p:cNvPr id="23" name="Text Placeholder 22"/>
          <p:cNvSpPr>
            <a:spLocks noGrp="1"/>
          </p:cNvSpPr>
          <p:nvPr>
            <p:ph type="body" sz="quarter" idx="10"/>
          </p:nvPr>
        </p:nvSpPr>
        <p:spPr>
          <a:xfrm>
            <a:off x="913862" y="1000821"/>
            <a:ext cx="7187739" cy="570811"/>
          </a:xfrm>
          <a:prstGeom prst="rect">
            <a:avLst/>
          </a:prstGeom>
        </p:spPr>
        <p:txBody>
          <a:bodyPr/>
          <a:lstStyle>
            <a:lvl1pPr>
              <a:buNone/>
              <a:defRPr sz="2400" b="1">
                <a:solidFill>
                  <a:srgbClr val="11608F"/>
                </a:solidFill>
                <a:latin typeface="Arial" pitchFamily="34" charset="0"/>
                <a:cs typeface="Arial" pitchFamily="34" charset="0"/>
              </a:defRPr>
            </a:lvl1pPr>
          </a:lstStyle>
          <a:p>
            <a:pPr lvl="0"/>
            <a:r>
              <a:rPr lang="en-US" smtClean="0"/>
              <a:t>Click to edit Master text styles</a:t>
            </a:r>
          </a:p>
        </p:txBody>
      </p:sp>
      <p:sp>
        <p:nvSpPr>
          <p:cNvPr id="25" name="Text Placeholder 24"/>
          <p:cNvSpPr>
            <a:spLocks noGrp="1"/>
          </p:cNvSpPr>
          <p:nvPr>
            <p:ph type="body" sz="quarter" idx="11"/>
          </p:nvPr>
        </p:nvSpPr>
        <p:spPr>
          <a:xfrm>
            <a:off x="943769" y="2786431"/>
            <a:ext cx="5407269" cy="714375"/>
          </a:xfrm>
          <a:prstGeom prst="rect">
            <a:avLst/>
          </a:prstGeom>
        </p:spPr>
        <p:txBody>
          <a:bodyPr/>
          <a:lstStyle>
            <a:lvl1pPr>
              <a:buNone/>
              <a:defRPr sz="1800" b="1">
                <a:latin typeface="Arial Narrow" pitchFamily="34" charset="0"/>
                <a:cs typeface="Arial" pitchFamily="34" charset="0"/>
              </a:defRPr>
            </a:lvl1pPr>
          </a:lstStyle>
          <a:p>
            <a:pPr lvl="0"/>
            <a:r>
              <a:rPr lang="en-US" smtClean="0"/>
              <a:t>Click to edit Master text styles</a:t>
            </a:r>
          </a:p>
        </p:txBody>
      </p:sp>
      <p:sp>
        <p:nvSpPr>
          <p:cNvPr id="27" name="Text Placeholder 26"/>
          <p:cNvSpPr>
            <a:spLocks noGrp="1"/>
          </p:cNvSpPr>
          <p:nvPr>
            <p:ph type="body" sz="quarter" idx="12"/>
          </p:nvPr>
        </p:nvSpPr>
        <p:spPr>
          <a:xfrm>
            <a:off x="913847" y="5144400"/>
            <a:ext cx="3494942" cy="357188"/>
          </a:xfrm>
          <a:prstGeom prst="rect">
            <a:avLst/>
          </a:prstGeom>
        </p:spPr>
        <p:txBody>
          <a:bodyPr/>
          <a:lstStyle>
            <a:lvl1pPr>
              <a:buNone/>
              <a:defRPr sz="1400" baseline="0">
                <a:solidFill>
                  <a:srgbClr val="11608F"/>
                </a:solidFill>
                <a:latin typeface="Arial" pitchFamily="34" charset="0"/>
                <a:cs typeface="Arial" pitchFamily="34" charset="0"/>
              </a:defRPr>
            </a:lvl1pPr>
          </a:lstStyle>
          <a:p>
            <a:pPr lvl="0"/>
            <a:r>
              <a:rPr lang="en-US" smtClean="0"/>
              <a:t>Click to edit Master text styles</a:t>
            </a:r>
          </a:p>
        </p:txBody>
      </p:sp>
      <p:sp>
        <p:nvSpPr>
          <p:cNvPr id="29" name="Text Placeholder 28"/>
          <p:cNvSpPr>
            <a:spLocks noGrp="1"/>
          </p:cNvSpPr>
          <p:nvPr>
            <p:ph type="body" sz="quarter" idx="13"/>
          </p:nvPr>
        </p:nvSpPr>
        <p:spPr>
          <a:xfrm>
            <a:off x="913857" y="5428800"/>
            <a:ext cx="3560885" cy="285750"/>
          </a:xfrm>
          <a:prstGeom prst="rect">
            <a:avLst/>
          </a:prstGeom>
        </p:spPr>
        <p:txBody>
          <a:bodyPr/>
          <a:lstStyle>
            <a:lvl1pPr>
              <a:buNone/>
              <a:defRPr sz="1400">
                <a:solidFill>
                  <a:srgbClr val="11608F"/>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3846" y="468000"/>
            <a:ext cx="8229600" cy="532108"/>
          </a:xfrm>
          <a:prstGeom prst="rect">
            <a:avLst/>
          </a:prstGeom>
        </p:spPr>
        <p:txBody>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0" name="Text Placeholder 19"/>
          <p:cNvSpPr>
            <a:spLocks noGrp="1"/>
          </p:cNvSpPr>
          <p:nvPr>
            <p:ph type="body" sz="quarter" idx="10"/>
          </p:nvPr>
        </p:nvSpPr>
        <p:spPr>
          <a:xfrm>
            <a:off x="1041209" y="2071678"/>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2" name="Text Placeholder 21"/>
          <p:cNvSpPr>
            <a:spLocks noGrp="1"/>
          </p:cNvSpPr>
          <p:nvPr>
            <p:ph type="body" sz="quarter" idx="11"/>
          </p:nvPr>
        </p:nvSpPr>
        <p:spPr>
          <a:xfrm>
            <a:off x="1604574" y="2071678"/>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3" name="Text Placeholder 19"/>
          <p:cNvSpPr>
            <a:spLocks noGrp="1"/>
          </p:cNvSpPr>
          <p:nvPr>
            <p:ph type="body" sz="quarter" idx="12"/>
          </p:nvPr>
        </p:nvSpPr>
        <p:spPr>
          <a:xfrm>
            <a:off x="1041209" y="2643182"/>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4" name="Text Placeholder 21"/>
          <p:cNvSpPr>
            <a:spLocks noGrp="1"/>
          </p:cNvSpPr>
          <p:nvPr>
            <p:ph type="body" sz="quarter" idx="13"/>
          </p:nvPr>
        </p:nvSpPr>
        <p:spPr>
          <a:xfrm>
            <a:off x="1604575" y="2643182"/>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5" name="Text Placeholder 19"/>
          <p:cNvSpPr>
            <a:spLocks noGrp="1"/>
          </p:cNvSpPr>
          <p:nvPr>
            <p:ph type="body" sz="quarter" idx="14"/>
          </p:nvPr>
        </p:nvSpPr>
        <p:spPr>
          <a:xfrm>
            <a:off x="1041209" y="3214686"/>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26" name="Text Placeholder 21"/>
          <p:cNvSpPr>
            <a:spLocks noGrp="1"/>
          </p:cNvSpPr>
          <p:nvPr>
            <p:ph type="body" sz="quarter" idx="15"/>
          </p:nvPr>
        </p:nvSpPr>
        <p:spPr>
          <a:xfrm>
            <a:off x="1604575" y="3214686"/>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7" name="Text Placeholder 19"/>
          <p:cNvSpPr>
            <a:spLocks noGrp="1"/>
          </p:cNvSpPr>
          <p:nvPr>
            <p:ph type="body" sz="quarter" idx="16"/>
          </p:nvPr>
        </p:nvSpPr>
        <p:spPr>
          <a:xfrm>
            <a:off x="1041209" y="3786190"/>
            <a:ext cx="365538" cy="396000"/>
          </a:xfrm>
          <a:prstGeom prst="rect">
            <a:avLst/>
          </a:prstGeom>
          <a:ln>
            <a:solidFill>
              <a:schemeClr val="bg1">
                <a:lumMod val="75000"/>
              </a:schemeClr>
            </a:solidFill>
          </a:ln>
        </p:spPr>
        <p:txBody>
          <a:bodyPr/>
          <a:lstStyle>
            <a:lvl1pPr algn="ctr">
              <a:buNone/>
              <a:defRPr sz="2000" b="0">
                <a:solidFill>
                  <a:srgbClr val="11608F"/>
                </a:solidFill>
                <a:latin typeface="Arial" pitchFamily="34" charset="0"/>
                <a:cs typeface="Arial" pitchFamily="34" charset="0"/>
              </a:defRPr>
            </a:lvl1pPr>
          </a:lstStyle>
          <a:p>
            <a:pPr lvl="0"/>
            <a:r>
              <a:rPr lang="en-US" smtClean="0"/>
              <a:t>Click to edit Master text styles</a:t>
            </a:r>
          </a:p>
        </p:txBody>
      </p:sp>
      <p:sp>
        <p:nvSpPr>
          <p:cNvPr id="28" name="Text Placeholder 21"/>
          <p:cNvSpPr>
            <a:spLocks noGrp="1"/>
          </p:cNvSpPr>
          <p:nvPr>
            <p:ph type="body" sz="quarter" idx="17"/>
          </p:nvPr>
        </p:nvSpPr>
        <p:spPr>
          <a:xfrm>
            <a:off x="1604575" y="3786190"/>
            <a:ext cx="6646154" cy="396000"/>
          </a:xfrm>
          <a:prstGeom prst="rect">
            <a:avLst/>
          </a:prstGeom>
          <a:ln>
            <a:solidFill>
              <a:schemeClr val="bg1">
                <a:lumMod val="75000"/>
              </a:schemeClr>
            </a:solidFill>
          </a:ln>
        </p:spPr>
        <p:txBody>
          <a:bodyPr/>
          <a:lstStyle>
            <a:lvl1pPr marL="358775" marR="0" indent="-358775" algn="l" defTabSz="957263" rtl="0" eaLnBrk="0" fontAlgn="base" latinLnBrk="0" hangingPunct="0">
              <a:lnSpc>
                <a:spcPct val="100000"/>
              </a:lnSpc>
              <a:spcBef>
                <a:spcPct val="20000"/>
              </a:spcBef>
              <a:spcAft>
                <a:spcPct val="0"/>
              </a:spcAft>
              <a:buClrTx/>
              <a:buSzTx/>
              <a:buFontTx/>
              <a:buNone/>
              <a:tabLst/>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
        <p:nvSpPr>
          <p:cNvPr id="29" name="Text Placeholder 19"/>
          <p:cNvSpPr>
            <a:spLocks noGrp="1"/>
          </p:cNvSpPr>
          <p:nvPr>
            <p:ph type="body" sz="quarter" idx="18"/>
          </p:nvPr>
        </p:nvSpPr>
        <p:spPr>
          <a:xfrm>
            <a:off x="1041209" y="4357694"/>
            <a:ext cx="365538" cy="396000"/>
          </a:xfrm>
          <a:prstGeom prst="rect">
            <a:avLst/>
          </a:prstGeom>
          <a:ln>
            <a:solidFill>
              <a:schemeClr val="bg1">
                <a:lumMod val="75000"/>
              </a:schemeClr>
            </a:solidFill>
          </a:ln>
        </p:spPr>
        <p:txBody>
          <a:bodyPr/>
          <a:lstStyle>
            <a:lvl1pPr algn="ctr">
              <a:buNone/>
              <a:defRPr sz="2000">
                <a:solidFill>
                  <a:srgbClr val="11608F"/>
                </a:solidFill>
                <a:latin typeface="Arial" pitchFamily="34" charset="0"/>
                <a:cs typeface="Arial" pitchFamily="34" charset="0"/>
              </a:defRPr>
            </a:lvl1pPr>
          </a:lstStyle>
          <a:p>
            <a:pPr lvl="0"/>
            <a:r>
              <a:rPr lang="en-US" smtClean="0"/>
              <a:t>Click to edit Master text styles</a:t>
            </a:r>
          </a:p>
        </p:txBody>
      </p:sp>
      <p:sp>
        <p:nvSpPr>
          <p:cNvPr id="30" name="Text Placeholder 21"/>
          <p:cNvSpPr>
            <a:spLocks noGrp="1"/>
          </p:cNvSpPr>
          <p:nvPr>
            <p:ph type="body" sz="quarter" idx="19"/>
          </p:nvPr>
        </p:nvSpPr>
        <p:spPr>
          <a:xfrm>
            <a:off x="1604575" y="4357694"/>
            <a:ext cx="6646154" cy="396000"/>
          </a:xfrm>
          <a:prstGeom prst="rect">
            <a:avLst/>
          </a:prstGeom>
          <a:ln>
            <a:solidFill>
              <a:schemeClr val="bg1">
                <a:lumMod val="75000"/>
              </a:schemeClr>
            </a:solidFill>
          </a:ln>
        </p:spPr>
        <p:txBody>
          <a:bodyPr/>
          <a:lstStyle>
            <a:lvl1pPr>
              <a:buNone/>
              <a:defRPr sz="2000">
                <a:solidFill>
                  <a:schemeClr val="bg1">
                    <a:lumMod val="75000"/>
                  </a:schemeClr>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57200" y="6356374"/>
            <a:ext cx="2133600" cy="365125"/>
          </a:xfrm>
          <a:prstGeom prst="rect">
            <a:avLst/>
          </a:prstGeom>
        </p:spPr>
        <p:txBody>
          <a:bodyPr/>
          <a:lstStyle/>
          <a:p>
            <a:fld id="{541A3F99-F647-C54D-B5CC-CC56D45F72D3}" type="datetimeFigureOut">
              <a:rPr lang="fr-FR" smtClean="0">
                <a:solidFill>
                  <a:prstClr val="black">
                    <a:tint val="75000"/>
                  </a:prstClr>
                </a:solidFill>
              </a:rPr>
              <a:pPr/>
              <a:t>29/11/2016</a:t>
            </a:fld>
            <a:endParaRPr lang="fr-FR">
              <a:solidFill>
                <a:prstClr val="black">
                  <a:tint val="75000"/>
                </a:prstClr>
              </a:solidFill>
            </a:endParaRPr>
          </a:p>
        </p:txBody>
      </p:sp>
      <p:sp>
        <p:nvSpPr>
          <p:cNvPr id="5" name="Espace réservé du pied de page 4"/>
          <p:cNvSpPr>
            <a:spLocks noGrp="1"/>
          </p:cNvSpPr>
          <p:nvPr>
            <p:ph type="ftr" sz="quarter" idx="11"/>
          </p:nvPr>
        </p:nvSpPr>
        <p:spPr>
          <a:xfrm>
            <a:off x="3124200" y="6356374"/>
            <a:ext cx="2895600" cy="365125"/>
          </a:xfrm>
          <a:prstGeom prst="rect">
            <a:avLst/>
          </a:prstGeom>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74"/>
            <a:ext cx="2133600" cy="365125"/>
          </a:xfrm>
          <a:prstGeom prst="rect">
            <a:avLst/>
          </a:prstGeom>
        </p:spPr>
        <p:txBody>
          <a:bodyPr/>
          <a:lstStyle/>
          <a:p>
            <a:fld id="{127F2264-836B-B64A-BFA3-04146123FCC1}"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6.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8.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7.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6.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7.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6.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7.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6.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7.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6.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image" Target="../media/image2.jpeg"/><Relationship Id="rId4" Type="http://schemas.openxmlformats.org/officeDocument/2006/relationships/slideLayout" Target="../slideLayouts/slideLayout9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descr="PPT header.pdf"/>
          <p:cNvPicPr>
            <a:picLocks noChangeAspect="1"/>
          </p:cNvPicPr>
          <p:nvPr/>
        </p:nvPicPr>
        <p:blipFill>
          <a:blip r:embed="rId10" cstate="print"/>
          <a:stretch>
            <a:fillRect/>
          </a:stretch>
        </p:blipFill>
        <p:spPr>
          <a:xfrm>
            <a:off x="0" y="0"/>
            <a:ext cx="9144000" cy="1227164"/>
          </a:xfrm>
          <a:prstGeom prst="rect">
            <a:avLst/>
          </a:prstGeom>
        </p:spPr>
      </p:pic>
      <p:sp>
        <p:nvSpPr>
          <p:cNvPr id="4" name="Espace réservé de la date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F61F3-6624-43D2-BBD0-30D31DC2B0EA}" type="datetimeFigureOut">
              <a:rPr lang="en-GB" smtClean="0"/>
              <a:t>29/11/2016</a:t>
            </a:fld>
            <a:endParaRPr lang="en-GB"/>
          </a:p>
        </p:txBody>
      </p:sp>
      <p:sp>
        <p:nvSpPr>
          <p:cNvPr id="5" name="Espace réservé du pied de page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7D235-C081-4AD7-865A-D8D683D391FA}" type="slidenum">
              <a:rPr lang="en-GB" smtClean="0"/>
              <a:t>‹#›</a:t>
            </a:fld>
            <a:endParaRPr lang="en-GB"/>
          </a:p>
        </p:txBody>
      </p:sp>
      <p:pic>
        <p:nvPicPr>
          <p:cNvPr id="11" name="Image 10" descr="OECD logo eng.jpg"/>
          <p:cNvPicPr>
            <a:picLocks noChangeAspect="1"/>
          </p:cNvPicPr>
          <p:nvPr/>
        </p:nvPicPr>
        <p:blipFill>
          <a:blip r:embed="rId11" cstate="print"/>
          <a:stretch>
            <a:fillRect/>
          </a:stretch>
        </p:blipFill>
        <p:spPr>
          <a:xfrm>
            <a:off x="7807569" y="6019803"/>
            <a:ext cx="1219200" cy="699247"/>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xStyles>
    <p:titleStyle>
      <a:lvl1pPr algn="l" defTabSz="457200" rtl="0" eaLnBrk="1" latinLnBrk="0" hangingPunct="1">
        <a:spcBef>
          <a:spcPct val="0"/>
        </a:spcBef>
        <a:buNone/>
        <a:defRPr sz="3200" b="0" i="0" kern="1200" baseline="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Courier New"/>
        <a:buChar char="o"/>
        <a:defRPr sz="2800" kern="1200">
          <a:solidFill>
            <a:srgbClr val="005DA3"/>
          </a:solidFill>
          <a:latin typeface="Arial"/>
          <a:ea typeface="+mn-ea"/>
          <a:cs typeface="Arial"/>
        </a:defRPr>
      </a:lvl1pPr>
      <a:lvl2pPr marL="742950" indent="-285750" algn="l" defTabSz="457200" rtl="0" eaLnBrk="1" latinLnBrk="0" hangingPunct="1">
        <a:spcBef>
          <a:spcPct val="20000"/>
        </a:spcBef>
        <a:buFontTx/>
        <a:buNone/>
        <a:defRPr sz="2400" kern="1200">
          <a:solidFill>
            <a:srgbClr val="005DA3"/>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Courier New"/>
        <a:buChar char="o"/>
        <a:defRPr sz="2000" b="0" i="0" kern="1200">
          <a:solidFill>
            <a:srgbClr val="005DA3"/>
          </a:solidFill>
          <a:latin typeface="Arial"/>
          <a:ea typeface="+mn-ea"/>
          <a:cs typeface="Arial"/>
        </a:defRPr>
      </a:lvl4pPr>
      <a:lvl5pPr marL="2057400" indent="-228600" algn="l" defTabSz="457200" rtl="0" eaLnBrk="1" latinLnBrk="0" hangingPunct="1">
        <a:spcBef>
          <a:spcPct val="20000"/>
        </a:spcBef>
        <a:buFont typeface="Courier New"/>
        <a:buChar char="o"/>
        <a:defRPr sz="2000" b="0" i="1" kern="1200">
          <a:solidFill>
            <a:srgbClr val="005DA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2288"/>
            <a:ext cx="9144000" cy="6853431"/>
          </a:xfrm>
          <a:prstGeom prst="rect">
            <a:avLst/>
          </a:prstGeom>
        </p:spPr>
      </p:pic>
    </p:spTree>
    <p:extLst>
      <p:ext uri="{BB962C8B-B14F-4D97-AF65-F5344CB8AC3E}">
        <p14:creationId xmlns:p14="http://schemas.microsoft.com/office/powerpoint/2010/main" val="12333280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4"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20" y="1600206"/>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541A3F99-F647-C54D-B5CC-CC56D45F72D3}" type="datetimeFigureOut">
              <a:rPr lang="fr-FR" smtClean="0"/>
              <a:pPr/>
              <a:t>29/11/2016</a:t>
            </a:fld>
            <a:endParaRPr lang="fr-FR"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fr-FR"/>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127F2264-836B-B64A-BFA3-04146123FCC1}" type="slidenum">
              <a:rPr lang="fr-FR" smtClean="0"/>
              <a:pPr/>
              <a:t>‹#›</a:t>
            </a:fld>
            <a:endParaRPr lang="fr-FR" dirty="0"/>
          </a:p>
        </p:txBody>
      </p:sp>
      <p:pic>
        <p:nvPicPr>
          <p:cNvPr id="11" name="Picture 10" descr="OECD_10cm.png"/>
          <p:cNvPicPr>
            <a:picLocks noChangeAspect="1"/>
          </p:cNvPicPr>
          <p:nvPr/>
        </p:nvPicPr>
        <p:blipFill>
          <a:blip r:embed="rId15" cstate="print"/>
          <a:stretch>
            <a:fillRect/>
          </a:stretch>
        </p:blipFill>
        <p:spPr>
          <a:xfrm>
            <a:off x="469672" y="6171747"/>
            <a:ext cx="1208290" cy="561600"/>
          </a:xfrm>
          <a:prstGeom prst="rect">
            <a:avLst/>
          </a:prstGeom>
        </p:spPr>
      </p:pic>
      <p:pic>
        <p:nvPicPr>
          <p:cNvPr id="9" name="Imag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2288"/>
            <a:ext cx="9144000" cy="6853431"/>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22" y="1600206"/>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541A3F99-F647-C54D-B5CC-CC56D45F72D3}" type="datetimeFigureOut">
              <a:rPr lang="fr-FR" smtClean="0"/>
              <a:pPr/>
              <a:t>29/11/2016</a:t>
            </a:fld>
            <a:endParaRPr lang="fr-FR"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fr-FR"/>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127F2264-836B-B64A-BFA3-04146123FCC1}" type="slidenum">
              <a:rPr lang="fr-FR" smtClean="0"/>
              <a:pPr/>
              <a:t>‹#›</a:t>
            </a:fld>
            <a:endParaRPr lang="fr-FR"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pic>
        <p:nvPicPr>
          <p:cNvPr id="9" name="Imag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2288"/>
            <a:ext cx="9144000" cy="6853431"/>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24" y="1600206"/>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541A3F99-F647-C54D-B5CC-CC56D45F72D3}" type="datetimeFigureOut">
              <a:rPr lang="fr-FR" smtClean="0"/>
              <a:pPr/>
              <a:t>29/11/2016</a:t>
            </a:fld>
            <a:endParaRPr lang="fr-FR"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fr-FR"/>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127F2264-836B-B64A-BFA3-04146123FCC1}" type="slidenum">
              <a:rPr lang="fr-FR" smtClean="0"/>
              <a:pPr/>
              <a:t>‹#›</a:t>
            </a:fld>
            <a:endParaRPr lang="fr-FR"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pic>
        <p:nvPicPr>
          <p:cNvPr id="9" name="Imag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2288"/>
            <a:ext cx="9144000" cy="6853431"/>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26" y="1600206"/>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541A3F99-F647-C54D-B5CC-CC56D45F72D3}" type="datetimeFigureOut">
              <a:rPr lang="fr-FR" smtClean="0"/>
              <a:pPr/>
              <a:t>29/11/2016</a:t>
            </a:fld>
            <a:endParaRPr lang="fr-FR"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fr-FR"/>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127F2264-836B-B64A-BFA3-04146123FCC1}" type="slidenum">
              <a:rPr lang="fr-FR" smtClean="0"/>
              <a:pPr/>
              <a:t>‹#›</a:t>
            </a:fld>
            <a:endParaRPr lang="fr-FR"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pic>
        <p:nvPicPr>
          <p:cNvPr id="9" name="Imag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2288"/>
            <a:ext cx="9144000" cy="6853431"/>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28" y="1600206"/>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541A3F99-F647-C54D-B5CC-CC56D45F72D3}" type="datetimeFigureOut">
              <a:rPr lang="fr-FR" smtClean="0"/>
              <a:pPr/>
              <a:t>29/11/2016</a:t>
            </a:fld>
            <a:endParaRPr lang="fr-FR"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fr-FR"/>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127F2264-836B-B64A-BFA3-04146123FCC1}" type="slidenum">
              <a:rPr lang="fr-FR" smtClean="0"/>
              <a:pPr/>
              <a:t>‹#›</a:t>
            </a:fld>
            <a:endParaRPr lang="fr-FR"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pic>
        <p:nvPicPr>
          <p:cNvPr id="9" name="Imag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2288"/>
            <a:ext cx="9144000" cy="6853431"/>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30" y="1600206"/>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541A3F99-F647-C54D-B5CC-CC56D45F72D3}" type="datetimeFigureOut">
              <a:rPr lang="fr-FR" smtClean="0"/>
              <a:pPr/>
              <a:t>29/11/2016</a:t>
            </a:fld>
            <a:endParaRPr lang="fr-FR"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fr-FR"/>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127F2264-836B-B64A-BFA3-04146123FCC1}" type="slidenum">
              <a:rPr lang="fr-FR" smtClean="0"/>
              <a:pPr/>
              <a:t>‹#›</a:t>
            </a:fld>
            <a:endParaRPr lang="fr-FR"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pic>
        <p:nvPicPr>
          <p:cNvPr id="9" name="Imag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2288"/>
            <a:ext cx="9144000" cy="6853431"/>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descr="PPT header.pdf"/>
          <p:cNvPicPr>
            <a:picLocks noChangeAspect="1"/>
          </p:cNvPicPr>
          <p:nvPr/>
        </p:nvPicPr>
        <p:blipFill>
          <a:blip r:embed="rId9" cstate="print"/>
          <a:stretch>
            <a:fillRect/>
          </a:stretch>
        </p:blipFill>
        <p:spPr>
          <a:xfrm>
            <a:off x="0" y="0"/>
            <a:ext cx="9144000" cy="1227164"/>
          </a:xfrm>
          <a:prstGeom prst="rect">
            <a:avLst/>
          </a:prstGeom>
        </p:spPr>
      </p:pic>
      <p:sp>
        <p:nvSpPr>
          <p:cNvPr id="4" name="Espace réservé de la date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A3F99-F647-C54D-B5CC-CC56D45F72D3}" type="datetimeFigureOut">
              <a:rPr lang="fr-FR" smtClean="0">
                <a:solidFill>
                  <a:prstClr val="black">
                    <a:tint val="75000"/>
                  </a:prstClr>
                </a:solidFill>
              </a:rPr>
              <a:pPr/>
              <a:t>29/11/2016</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F2264-836B-B64A-BFA3-04146123FCC1}" type="slidenum">
              <a:rPr lang="fr-FR" smtClean="0">
                <a:solidFill>
                  <a:prstClr val="black">
                    <a:tint val="75000"/>
                  </a:prstClr>
                </a:solidFill>
              </a:rPr>
              <a:pPr/>
              <a:t>‹#›</a:t>
            </a:fld>
            <a:endParaRPr lang="fr-FR" dirty="0">
              <a:solidFill>
                <a:prstClr val="black">
                  <a:tint val="75000"/>
                </a:prstClr>
              </a:solidFill>
            </a:endParaRPr>
          </a:p>
        </p:txBody>
      </p:sp>
      <p:pic>
        <p:nvPicPr>
          <p:cNvPr id="11" name="Image 10" descr="OECD logo eng.jpg"/>
          <p:cNvPicPr>
            <a:picLocks noChangeAspect="1"/>
          </p:cNvPicPr>
          <p:nvPr/>
        </p:nvPicPr>
        <p:blipFill>
          <a:blip r:embed="rId10" cstate="print"/>
          <a:stretch>
            <a:fillRect/>
          </a:stretch>
        </p:blipFill>
        <p:spPr>
          <a:xfrm>
            <a:off x="7807569" y="6019819"/>
            <a:ext cx="1219200" cy="699247"/>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hf hdr="0" ftr="0" dt="0"/>
  <p:txStyles>
    <p:titleStyle>
      <a:lvl1pPr algn="l" defTabSz="457200" rtl="0" eaLnBrk="1" latinLnBrk="0" hangingPunct="1">
        <a:spcBef>
          <a:spcPct val="0"/>
        </a:spcBef>
        <a:buNone/>
        <a:defRPr sz="3200" b="0" i="0" kern="1200" baseline="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Courier New"/>
        <a:buChar char="o"/>
        <a:defRPr sz="2800" kern="1200">
          <a:solidFill>
            <a:srgbClr val="005DA3"/>
          </a:solidFill>
          <a:latin typeface="Arial"/>
          <a:ea typeface="+mn-ea"/>
          <a:cs typeface="Arial"/>
        </a:defRPr>
      </a:lvl1pPr>
      <a:lvl2pPr marL="742950" indent="-285750" algn="l" defTabSz="457200" rtl="0" eaLnBrk="1" latinLnBrk="0" hangingPunct="1">
        <a:spcBef>
          <a:spcPct val="20000"/>
        </a:spcBef>
        <a:buFontTx/>
        <a:buNone/>
        <a:defRPr sz="2400" kern="1200">
          <a:solidFill>
            <a:srgbClr val="005DA3"/>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Courier New"/>
        <a:buChar char="o"/>
        <a:defRPr sz="2000" b="0" i="0" kern="1200">
          <a:solidFill>
            <a:srgbClr val="005DA3"/>
          </a:solidFill>
          <a:latin typeface="Arial"/>
          <a:ea typeface="+mn-ea"/>
          <a:cs typeface="Arial"/>
        </a:defRPr>
      </a:lvl4pPr>
      <a:lvl5pPr marL="2057400" indent="-228600" algn="l" defTabSz="457200" rtl="0" eaLnBrk="1" latinLnBrk="0" hangingPunct="1">
        <a:spcBef>
          <a:spcPct val="20000"/>
        </a:spcBef>
        <a:buFont typeface="Courier New"/>
        <a:buChar char="o"/>
        <a:defRPr sz="2000" b="0" i="1" kern="1200">
          <a:solidFill>
            <a:srgbClr val="005DA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solidFill>
                  <a:schemeClr val="accent1"/>
                </a:solidFill>
              </a:rPr>
              <a:t>Student and researcher mobility</a:t>
            </a:r>
            <a:br>
              <a:rPr lang="en-GB" dirty="0" smtClean="0">
                <a:solidFill>
                  <a:schemeClr val="accent1"/>
                </a:solidFill>
              </a:rPr>
            </a:br>
            <a:r>
              <a:rPr lang="en-GB" dirty="0" smtClean="0">
                <a:solidFill>
                  <a:schemeClr val="accent1"/>
                </a:solidFill>
              </a:rPr>
              <a:t>- Panorama and challenges</a:t>
            </a:r>
            <a:endParaRPr lang="en-GB" dirty="0">
              <a:solidFill>
                <a:schemeClr val="accent1"/>
              </a:solidFill>
            </a:endParaRPr>
          </a:p>
        </p:txBody>
      </p:sp>
      <p:sp>
        <p:nvSpPr>
          <p:cNvPr id="3" name="Subtitle 2"/>
          <p:cNvSpPr>
            <a:spLocks noGrp="1"/>
          </p:cNvSpPr>
          <p:nvPr>
            <p:ph type="subTitle" idx="1"/>
          </p:nvPr>
        </p:nvSpPr>
        <p:spPr/>
        <p:txBody>
          <a:bodyPr/>
          <a:lstStyle/>
          <a:p>
            <a:r>
              <a:rPr lang="en-GB" dirty="0" smtClean="0"/>
              <a:t>Sarah </a:t>
            </a:r>
            <a:r>
              <a:rPr lang="en-GB" dirty="0" err="1" smtClean="0"/>
              <a:t>Kups</a:t>
            </a:r>
            <a:endParaRPr lang="en-GB" dirty="0" smtClean="0"/>
          </a:p>
          <a:p>
            <a:r>
              <a:rPr lang="en-GB" dirty="0" smtClean="0"/>
              <a:t>OECD Development Centre</a:t>
            </a:r>
            <a:endParaRPr lang="en-GB" dirty="0"/>
          </a:p>
        </p:txBody>
      </p:sp>
    </p:spTree>
    <p:extLst>
      <p:ext uri="{BB962C8B-B14F-4D97-AF65-F5344CB8AC3E}">
        <p14:creationId xmlns:p14="http://schemas.microsoft.com/office/powerpoint/2010/main" val="3122274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Policies that increase </a:t>
            </a:r>
            <a:br>
              <a:rPr lang="en-GB" dirty="0" smtClean="0"/>
            </a:br>
            <a:r>
              <a:rPr lang="en-GB" dirty="0" smtClean="0"/>
              <a:t>scientific mobility </a:t>
            </a:r>
            <a:endParaRPr lang="en-GB" dirty="0"/>
          </a:p>
        </p:txBody>
      </p:sp>
      <p:sp>
        <p:nvSpPr>
          <p:cNvPr id="3" name="Content Placeholder 2"/>
          <p:cNvSpPr>
            <a:spLocks noGrp="1"/>
          </p:cNvSpPr>
          <p:nvPr>
            <p:ph idx="1"/>
          </p:nvPr>
        </p:nvSpPr>
        <p:spPr/>
        <p:txBody>
          <a:bodyPr/>
          <a:lstStyle/>
          <a:p>
            <a:r>
              <a:rPr lang="en-GB" dirty="0" smtClean="0"/>
              <a:t>OECD countries have pursued a variety of policies to increase scientific mobility (</a:t>
            </a:r>
            <a:r>
              <a:rPr lang="en-GB" i="1" dirty="0" smtClean="0"/>
              <a:t>OECD Science, Technology and Industry Outlook 2014</a:t>
            </a:r>
            <a:r>
              <a:rPr lang="en-GB" dirty="0" smtClean="0"/>
              <a:t>)</a:t>
            </a:r>
          </a:p>
          <a:p>
            <a:pPr lvl="1"/>
            <a:r>
              <a:rPr lang="en-GB" dirty="0" smtClean="0"/>
              <a:t>Financial incentives</a:t>
            </a:r>
          </a:p>
          <a:p>
            <a:pPr lvl="1"/>
            <a:r>
              <a:rPr lang="en-GB" dirty="0" smtClean="0"/>
              <a:t>Mutual degree recognition</a:t>
            </a:r>
          </a:p>
          <a:p>
            <a:pPr lvl="1"/>
            <a:r>
              <a:rPr lang="en-GB" dirty="0" smtClean="0"/>
              <a:t>Simplified visa processes and/or post-study work rights</a:t>
            </a:r>
          </a:p>
          <a:p>
            <a:pPr marL="400050">
              <a:buFont typeface="Arial" panose="020B0604020202020204" pitchFamily="34" charset="0"/>
              <a:buChar char="•"/>
            </a:pPr>
            <a:r>
              <a:rPr lang="en-GB" dirty="0" smtClean="0"/>
              <a:t>Such policies can also be found elsewhere </a:t>
            </a:r>
            <a:r>
              <a:rPr lang="en-GB" dirty="0" smtClean="0"/>
              <a:t>(e.g</a:t>
            </a:r>
            <a:r>
              <a:rPr lang="en-GB" dirty="0" smtClean="0"/>
              <a:t>. </a:t>
            </a:r>
            <a:r>
              <a:rPr lang="en-GB" dirty="0" smtClean="0"/>
              <a:t>Southern African Development Community)</a:t>
            </a:r>
            <a:endParaRPr lang="en-GB" dirty="0" smtClean="0"/>
          </a:p>
          <a:p>
            <a:pPr marL="400050">
              <a:buFont typeface="Arial" panose="020B0604020202020204" pitchFamily="34" charset="0"/>
              <a:buChar char="•"/>
            </a:pPr>
            <a:r>
              <a:rPr lang="en-GB" dirty="0" smtClean="0"/>
              <a:t>Several countries with large scientific diasporas provide career planning and financial incentives for return</a:t>
            </a:r>
          </a:p>
          <a:p>
            <a:pPr lvl="1"/>
            <a:endParaRPr lang="en-GB" dirty="0" smtClean="0"/>
          </a:p>
        </p:txBody>
      </p:sp>
    </p:spTree>
    <p:extLst>
      <p:ext uri="{BB962C8B-B14F-4D97-AF65-F5344CB8AC3E}">
        <p14:creationId xmlns:p14="http://schemas.microsoft.com/office/powerpoint/2010/main" val="28489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dirty="0" smtClean="0"/>
              <a:t>Thank you for your attention</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r">
              <a:buNone/>
            </a:pPr>
            <a:r>
              <a:rPr lang="en-GB" sz="2000" dirty="0" smtClean="0"/>
              <a:t>Sarah.kups@oecd.org</a:t>
            </a:r>
            <a:endParaRPr lang="en-GB" sz="2000" dirty="0"/>
          </a:p>
        </p:txBody>
      </p:sp>
    </p:spTree>
    <p:extLst>
      <p:ext uri="{BB962C8B-B14F-4D97-AF65-F5344CB8AC3E}">
        <p14:creationId xmlns:p14="http://schemas.microsoft.com/office/powerpoint/2010/main" val="3912857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number of mobile students</a:t>
            </a:r>
            <a:br>
              <a:rPr lang="en-GB" dirty="0" smtClean="0"/>
            </a:br>
            <a:r>
              <a:rPr lang="en-GB" dirty="0" smtClean="0"/>
              <a:t>is increasing</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6688660"/>
              </p:ext>
            </p:extLst>
          </p:nvPr>
        </p:nvGraphicFramePr>
        <p:xfrm>
          <a:off x="468313" y="1601788"/>
          <a:ext cx="8218487"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59632" y="1412776"/>
            <a:ext cx="6480720" cy="369332"/>
          </a:xfrm>
          <a:prstGeom prst="rect">
            <a:avLst/>
          </a:prstGeom>
          <a:noFill/>
        </p:spPr>
        <p:txBody>
          <a:bodyPr wrap="square" rtlCol="0">
            <a:spAutoFit/>
          </a:bodyPr>
          <a:lstStyle/>
          <a:p>
            <a:r>
              <a:rPr lang="en-US" b="1" dirty="0">
                <a:latin typeface="Arial Narrow" panose="020B0606020202030204" pitchFamily="34" charset="0"/>
              </a:rPr>
              <a:t>Foreign students worldwide and in OECD countries, 2000-12 (Millions)</a:t>
            </a:r>
            <a:endParaRPr lang="en-GB" b="1" dirty="0">
              <a:latin typeface="Arial Narrow" panose="020B0606020202030204" pitchFamily="34" charset="0"/>
            </a:endParaRPr>
          </a:p>
        </p:txBody>
      </p:sp>
      <p:sp>
        <p:nvSpPr>
          <p:cNvPr id="8" name="TextBox 7"/>
          <p:cNvSpPr txBox="1"/>
          <p:nvPr/>
        </p:nvSpPr>
        <p:spPr>
          <a:xfrm>
            <a:off x="827584" y="6145010"/>
            <a:ext cx="5065810" cy="415498"/>
          </a:xfrm>
          <a:prstGeom prst="rect">
            <a:avLst/>
          </a:prstGeom>
          <a:noFill/>
        </p:spPr>
        <p:txBody>
          <a:bodyPr wrap="none" rtlCol="0">
            <a:spAutoFit/>
          </a:bodyPr>
          <a:lstStyle/>
          <a:p>
            <a:r>
              <a:rPr lang="en-GB" sz="1050" dirty="0">
                <a:latin typeface="Arial Narrow" panose="020B0606020202030204" pitchFamily="34" charset="0"/>
              </a:rPr>
              <a:t>Source: </a:t>
            </a:r>
            <a:r>
              <a:rPr lang="en-GB" sz="1050" dirty="0" smtClean="0">
                <a:latin typeface="Arial Narrow" panose="020B0606020202030204" pitchFamily="34" charset="0"/>
              </a:rPr>
              <a:t>OECD (2015). </a:t>
            </a:r>
            <a:r>
              <a:rPr lang="en-GB" sz="1050" i="1" dirty="0" smtClean="0">
                <a:latin typeface="Arial Narrow" panose="020B0606020202030204" pitchFamily="34" charset="0"/>
              </a:rPr>
              <a:t>International Migration Outlook. </a:t>
            </a:r>
          </a:p>
          <a:p>
            <a:r>
              <a:rPr lang="en-GB" sz="1050" dirty="0" smtClean="0">
                <a:latin typeface="Arial Narrow" panose="020B0606020202030204" pitchFamily="34" charset="0"/>
              </a:rPr>
              <a:t>Underlying data </a:t>
            </a:r>
            <a:r>
              <a:rPr lang="en-GB" sz="1050" dirty="0">
                <a:latin typeface="Arial Narrow" panose="020B0606020202030204" pitchFamily="34" charset="0"/>
              </a:rPr>
              <a:t>Source: OECD Online Education Database, www.oecd.org/education/database.htm.</a:t>
            </a:r>
          </a:p>
        </p:txBody>
      </p:sp>
    </p:spTree>
    <p:extLst>
      <p:ext uri="{BB962C8B-B14F-4D97-AF65-F5344CB8AC3E}">
        <p14:creationId xmlns:p14="http://schemas.microsoft.com/office/powerpoint/2010/main" val="92786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Africa’s students are </a:t>
            </a:r>
            <a:br>
              <a:rPr lang="en-GB" dirty="0" smtClean="0"/>
            </a:br>
            <a:r>
              <a:rPr lang="en-GB" dirty="0" smtClean="0"/>
              <a:t>highly mobile</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3984329442"/>
              </p:ext>
            </p:extLst>
          </p:nvPr>
        </p:nvGraphicFramePr>
        <p:xfrm>
          <a:off x="467544" y="1628800"/>
          <a:ext cx="813690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27584" y="6237312"/>
            <a:ext cx="1758815" cy="200055"/>
          </a:xfrm>
          <a:prstGeom prst="rect">
            <a:avLst/>
          </a:prstGeom>
          <a:noFill/>
        </p:spPr>
        <p:txBody>
          <a:bodyPr wrap="none" rtlCol="0">
            <a:spAutoFit/>
          </a:bodyPr>
          <a:lstStyle/>
          <a:p>
            <a:r>
              <a:rPr lang="en-GB" sz="700" dirty="0" smtClean="0"/>
              <a:t>Source: UNESCO Institute for Statistics</a:t>
            </a:r>
            <a:endParaRPr lang="en-GB" sz="700" dirty="0"/>
          </a:p>
        </p:txBody>
      </p:sp>
    </p:spTree>
    <p:extLst>
      <p:ext uri="{BB962C8B-B14F-4D97-AF65-F5344CB8AC3E}">
        <p14:creationId xmlns:p14="http://schemas.microsoft.com/office/powerpoint/2010/main" val="1497097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and researchers are</a:t>
            </a:r>
            <a:br>
              <a:rPr lang="en-GB" dirty="0" smtClean="0"/>
            </a:br>
            <a:r>
              <a:rPr lang="en-GB" dirty="0" smtClean="0"/>
              <a:t>highly mobile as well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949529"/>
              </p:ext>
            </p:extLst>
          </p:nvPr>
        </p:nvGraphicFramePr>
        <p:xfrm>
          <a:off x="468313" y="1601788"/>
          <a:ext cx="8218487"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27584" y="6237312"/>
            <a:ext cx="6591869" cy="200055"/>
          </a:xfrm>
          <a:prstGeom prst="rect">
            <a:avLst/>
          </a:prstGeom>
          <a:noFill/>
        </p:spPr>
        <p:txBody>
          <a:bodyPr wrap="none" rtlCol="0">
            <a:spAutoFit/>
          </a:bodyPr>
          <a:lstStyle/>
          <a:p>
            <a:r>
              <a:rPr lang="en-GB" sz="700" dirty="0" smtClean="0"/>
              <a:t>Source: </a:t>
            </a:r>
            <a:r>
              <a:rPr lang="en-GB" sz="700" dirty="0" err="1" smtClean="0"/>
              <a:t>Blom</a:t>
            </a:r>
            <a:r>
              <a:rPr lang="en-GB" sz="700" dirty="0" smtClean="0"/>
              <a:t>, </a:t>
            </a:r>
            <a:r>
              <a:rPr lang="en-GB" sz="700" dirty="0" err="1" smtClean="0"/>
              <a:t>Lan</a:t>
            </a:r>
            <a:r>
              <a:rPr lang="en-GB" sz="700" dirty="0" smtClean="0"/>
              <a:t> and </a:t>
            </a:r>
            <a:r>
              <a:rPr lang="en-GB" sz="700" dirty="0" err="1" smtClean="0"/>
              <a:t>Adil</a:t>
            </a:r>
            <a:r>
              <a:rPr lang="en-GB" sz="700" dirty="0" smtClean="0"/>
              <a:t>. </a:t>
            </a:r>
            <a:r>
              <a:rPr lang="en-GB" sz="700" i="1" dirty="0" smtClean="0"/>
              <a:t>Sub-Saharan African Science, Technology, Engineering, and Mathematics Research – A decade of development</a:t>
            </a:r>
            <a:r>
              <a:rPr lang="en-GB" sz="700" dirty="0" smtClean="0"/>
              <a:t>. World Bank: 2016. </a:t>
            </a:r>
            <a:endParaRPr lang="en-GB" sz="700" dirty="0"/>
          </a:p>
        </p:txBody>
      </p:sp>
    </p:spTree>
    <p:extLst>
      <p:ext uri="{BB962C8B-B14F-4D97-AF65-F5344CB8AC3E}">
        <p14:creationId xmlns:p14="http://schemas.microsoft.com/office/powerpoint/2010/main" val="402221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Opportunities </a:t>
            </a:r>
            <a:r>
              <a:rPr lang="en-GB" dirty="0" smtClean="0"/>
              <a:t>and challenges </a:t>
            </a:r>
            <a:r>
              <a:rPr lang="en-GB" dirty="0" smtClean="0"/>
              <a:t>of </a:t>
            </a:r>
            <a:br>
              <a:rPr lang="en-GB" dirty="0" smtClean="0"/>
            </a:br>
            <a:r>
              <a:rPr lang="en-GB" dirty="0" smtClean="0"/>
              <a:t>scientific mobility</a:t>
            </a:r>
            <a:endParaRPr lang="en-GB" dirty="0"/>
          </a:p>
        </p:txBody>
      </p:sp>
      <p:sp>
        <p:nvSpPr>
          <p:cNvPr id="3" name="Content Placeholder 2"/>
          <p:cNvSpPr>
            <a:spLocks noGrp="1"/>
          </p:cNvSpPr>
          <p:nvPr>
            <p:ph idx="1"/>
          </p:nvPr>
        </p:nvSpPr>
        <p:spPr/>
        <p:txBody>
          <a:bodyPr/>
          <a:lstStyle/>
          <a:p>
            <a:r>
              <a:rPr lang="en-GB" dirty="0" smtClean="0"/>
              <a:t>Scientific mobility can benefit the students and researchers themselves as well as their countries of destination….</a:t>
            </a:r>
          </a:p>
        </p:txBody>
      </p:sp>
    </p:spTree>
    <p:extLst>
      <p:ext uri="{BB962C8B-B14F-4D97-AF65-F5344CB8AC3E}">
        <p14:creationId xmlns:p14="http://schemas.microsoft.com/office/powerpoint/2010/main" val="505917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Opportunities and challenges </a:t>
            </a:r>
            <a:br>
              <a:rPr lang="en-GB" dirty="0" smtClean="0"/>
            </a:br>
            <a:r>
              <a:rPr lang="en-GB" dirty="0" smtClean="0"/>
              <a:t>of scientific mobility</a:t>
            </a:r>
            <a:endParaRPr lang="en-GB" dirty="0"/>
          </a:p>
        </p:txBody>
      </p:sp>
      <p:sp>
        <p:nvSpPr>
          <p:cNvPr id="3" name="Content Placeholder 2"/>
          <p:cNvSpPr>
            <a:spLocks noGrp="1"/>
          </p:cNvSpPr>
          <p:nvPr>
            <p:ph idx="1"/>
          </p:nvPr>
        </p:nvSpPr>
        <p:spPr>
          <a:xfrm>
            <a:off x="395536" y="1556792"/>
            <a:ext cx="8218800" cy="4525200"/>
          </a:xfrm>
        </p:spPr>
        <p:txBody>
          <a:bodyPr/>
          <a:lstStyle/>
          <a:p>
            <a:r>
              <a:rPr lang="en-GB" dirty="0"/>
              <a:t>Scientific mobility can benefit the students and researchers themselves as well as their countries of destination</a:t>
            </a:r>
            <a:r>
              <a:rPr lang="en-GB" dirty="0" smtClean="0"/>
              <a:t>….</a:t>
            </a:r>
          </a:p>
          <a:p>
            <a:endParaRPr lang="en-GB" dirty="0"/>
          </a:p>
          <a:p>
            <a:r>
              <a:rPr lang="en-GB" dirty="0" smtClean="0"/>
              <a:t>… but also their countries of origin, even if they choose not to return</a:t>
            </a:r>
            <a:endParaRPr lang="en-GB" dirty="0" smtClean="0"/>
          </a:p>
        </p:txBody>
      </p:sp>
    </p:spTree>
    <p:extLst>
      <p:ext uri="{BB962C8B-B14F-4D97-AF65-F5344CB8AC3E}">
        <p14:creationId xmlns:p14="http://schemas.microsoft.com/office/powerpoint/2010/main" val="202979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Opportunities and challenges </a:t>
            </a:r>
            <a:br>
              <a:rPr lang="en-GB" dirty="0" smtClean="0"/>
            </a:br>
            <a:r>
              <a:rPr lang="en-GB" dirty="0" smtClean="0"/>
              <a:t>of scientific mobility</a:t>
            </a:r>
            <a:endParaRPr lang="en-GB" dirty="0"/>
          </a:p>
        </p:txBody>
      </p:sp>
      <p:sp>
        <p:nvSpPr>
          <p:cNvPr id="3" name="Content Placeholder 2"/>
          <p:cNvSpPr>
            <a:spLocks noGrp="1"/>
          </p:cNvSpPr>
          <p:nvPr>
            <p:ph idx="1"/>
          </p:nvPr>
        </p:nvSpPr>
        <p:spPr>
          <a:xfrm>
            <a:off x="395536" y="1556792"/>
            <a:ext cx="8218800" cy="4525200"/>
          </a:xfrm>
        </p:spPr>
        <p:txBody>
          <a:bodyPr/>
          <a:lstStyle/>
          <a:p>
            <a:r>
              <a:rPr lang="en-GB" dirty="0"/>
              <a:t>Scientific mobility can benefit the students and researchers themselves as well as their countries of destination</a:t>
            </a:r>
            <a:r>
              <a:rPr lang="en-GB" dirty="0" smtClean="0"/>
              <a:t>….</a:t>
            </a:r>
          </a:p>
          <a:p>
            <a:endParaRPr lang="en-GB" dirty="0"/>
          </a:p>
          <a:p>
            <a:r>
              <a:rPr lang="en-GB" dirty="0" smtClean="0"/>
              <a:t>… but also their countries of origin, even if they choose not to return</a:t>
            </a:r>
          </a:p>
          <a:p>
            <a:endParaRPr lang="en-GB" dirty="0" smtClean="0"/>
          </a:p>
          <a:p>
            <a:r>
              <a:rPr lang="en-GB" dirty="0" smtClean="0"/>
              <a:t>However, studying </a:t>
            </a:r>
            <a:r>
              <a:rPr lang="en-GB" dirty="0"/>
              <a:t>abroad may be the only possibility rather than an active choice for some </a:t>
            </a:r>
          </a:p>
          <a:p>
            <a:endParaRPr lang="en-GB" dirty="0" smtClean="0"/>
          </a:p>
        </p:txBody>
      </p:sp>
    </p:spTree>
    <p:extLst>
      <p:ext uri="{BB962C8B-B14F-4D97-AF65-F5344CB8AC3E}">
        <p14:creationId xmlns:p14="http://schemas.microsoft.com/office/powerpoint/2010/main" val="232347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Policies that </a:t>
            </a:r>
            <a:r>
              <a:rPr lang="en-GB" dirty="0" smtClean="0"/>
              <a:t>can increase </a:t>
            </a:r>
            <a:r>
              <a:rPr lang="en-GB" dirty="0" smtClean="0"/>
              <a:t/>
            </a:r>
            <a:br>
              <a:rPr lang="en-GB" dirty="0" smtClean="0"/>
            </a:br>
            <a:r>
              <a:rPr lang="en-GB" dirty="0" smtClean="0"/>
              <a:t>scientific mobility </a:t>
            </a:r>
            <a:endParaRPr lang="en-GB" dirty="0"/>
          </a:p>
        </p:txBody>
      </p:sp>
      <p:sp>
        <p:nvSpPr>
          <p:cNvPr id="3" name="Content Placeholder 2"/>
          <p:cNvSpPr>
            <a:spLocks noGrp="1"/>
          </p:cNvSpPr>
          <p:nvPr>
            <p:ph idx="1"/>
          </p:nvPr>
        </p:nvSpPr>
        <p:spPr/>
        <p:txBody>
          <a:bodyPr/>
          <a:lstStyle/>
          <a:p>
            <a:r>
              <a:rPr lang="en-GB" dirty="0" smtClean="0"/>
              <a:t>OECD countries have pursued a variety of policies to increase scientific mobility (</a:t>
            </a:r>
            <a:r>
              <a:rPr lang="en-GB" i="1" dirty="0" smtClean="0"/>
              <a:t>OECD Science, Technology and Industry Outlook 2014</a:t>
            </a:r>
            <a:r>
              <a:rPr lang="en-GB" dirty="0" smtClean="0"/>
              <a:t>)</a:t>
            </a:r>
          </a:p>
          <a:p>
            <a:pPr lvl="1"/>
            <a:r>
              <a:rPr lang="en-GB" dirty="0" smtClean="0"/>
              <a:t>Financial incentives</a:t>
            </a:r>
          </a:p>
          <a:p>
            <a:pPr lvl="1"/>
            <a:r>
              <a:rPr lang="en-GB" dirty="0" smtClean="0"/>
              <a:t>Mutual degree recognition</a:t>
            </a:r>
          </a:p>
          <a:p>
            <a:pPr lvl="1"/>
            <a:r>
              <a:rPr lang="en-GB" dirty="0" smtClean="0"/>
              <a:t>Simplified visa processes and/or post-study work rights</a:t>
            </a:r>
          </a:p>
          <a:p>
            <a:pPr lvl="1"/>
            <a:endParaRPr lang="en-GB" dirty="0" smtClean="0"/>
          </a:p>
        </p:txBody>
      </p:sp>
    </p:spTree>
    <p:extLst>
      <p:ext uri="{BB962C8B-B14F-4D97-AF65-F5344CB8AC3E}">
        <p14:creationId xmlns:p14="http://schemas.microsoft.com/office/powerpoint/2010/main" val="2265556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Policies </a:t>
            </a:r>
            <a:r>
              <a:rPr lang="en-GB" dirty="0" smtClean="0"/>
              <a:t>that can </a:t>
            </a:r>
            <a:r>
              <a:rPr lang="en-GB" dirty="0" smtClean="0"/>
              <a:t>increase </a:t>
            </a:r>
            <a:br>
              <a:rPr lang="en-GB" dirty="0" smtClean="0"/>
            </a:br>
            <a:r>
              <a:rPr lang="en-GB" dirty="0" smtClean="0"/>
              <a:t>scientific mobility </a:t>
            </a:r>
            <a:endParaRPr lang="en-GB" dirty="0"/>
          </a:p>
        </p:txBody>
      </p:sp>
      <p:sp>
        <p:nvSpPr>
          <p:cNvPr id="3" name="Content Placeholder 2"/>
          <p:cNvSpPr>
            <a:spLocks noGrp="1"/>
          </p:cNvSpPr>
          <p:nvPr>
            <p:ph idx="1"/>
          </p:nvPr>
        </p:nvSpPr>
        <p:spPr/>
        <p:txBody>
          <a:bodyPr/>
          <a:lstStyle/>
          <a:p>
            <a:r>
              <a:rPr lang="en-GB" dirty="0" smtClean="0"/>
              <a:t>OECD countries have pursued a variety of policies to increase scientific mobility (</a:t>
            </a:r>
            <a:r>
              <a:rPr lang="en-GB" i="1" dirty="0" smtClean="0"/>
              <a:t>OECD Science, Technology and Industry Outlook 2014</a:t>
            </a:r>
            <a:r>
              <a:rPr lang="en-GB" dirty="0" smtClean="0"/>
              <a:t>)</a:t>
            </a:r>
          </a:p>
          <a:p>
            <a:pPr lvl="1"/>
            <a:r>
              <a:rPr lang="en-GB" dirty="0" smtClean="0"/>
              <a:t>Financial incentives</a:t>
            </a:r>
          </a:p>
          <a:p>
            <a:pPr lvl="1"/>
            <a:r>
              <a:rPr lang="en-GB" dirty="0" smtClean="0"/>
              <a:t>Mutual degree recognition</a:t>
            </a:r>
          </a:p>
          <a:p>
            <a:pPr lvl="1"/>
            <a:r>
              <a:rPr lang="en-GB" dirty="0" smtClean="0"/>
              <a:t>Simplified visa processes and/or post-study work rights</a:t>
            </a:r>
          </a:p>
          <a:p>
            <a:pPr marL="400050">
              <a:buFont typeface="Arial" panose="020B0604020202020204" pitchFamily="34" charset="0"/>
              <a:buChar char="•"/>
            </a:pPr>
            <a:r>
              <a:rPr lang="en-GB" dirty="0" smtClean="0"/>
              <a:t>Such policies can also be found elsewhere </a:t>
            </a:r>
            <a:r>
              <a:rPr lang="en-GB" dirty="0" smtClean="0"/>
              <a:t>(e.g. Southern African Development Community)</a:t>
            </a:r>
            <a:endParaRPr lang="en-GB" dirty="0" smtClean="0"/>
          </a:p>
          <a:p>
            <a:pPr lvl="1"/>
            <a:endParaRPr lang="en-GB" dirty="0" smtClean="0"/>
          </a:p>
        </p:txBody>
      </p:sp>
    </p:spTree>
    <p:extLst>
      <p:ext uri="{BB962C8B-B14F-4D97-AF65-F5344CB8AC3E}">
        <p14:creationId xmlns:p14="http://schemas.microsoft.com/office/powerpoint/2010/main" val="593415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V50">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3870</TotalTime>
  <Words>1899</Words>
  <Application>Microsoft Office PowerPoint</Application>
  <PresentationFormat>On-screen Show (4:3)</PresentationFormat>
  <Paragraphs>104</Paragraphs>
  <Slides>11</Slides>
  <Notes>10</Notes>
  <HiddenSlides>0</HiddenSlides>
  <MMClips>0</MMClips>
  <ScaleCrop>false</ScaleCrop>
  <HeadingPairs>
    <vt:vector size="4" baseType="variant">
      <vt:variant>
        <vt:lpstr>Theme</vt:lpstr>
      </vt:variant>
      <vt:variant>
        <vt:i4>9</vt:i4>
      </vt:variant>
      <vt:variant>
        <vt:lpstr>Slide Titles</vt:lpstr>
      </vt:variant>
      <vt:variant>
        <vt:i4>11</vt:i4>
      </vt:variant>
    </vt:vector>
  </HeadingPairs>
  <TitlesOfParts>
    <vt:vector size="20" baseType="lpstr">
      <vt:lpstr>Theme1</vt:lpstr>
      <vt:lpstr>Conception personnalisée</vt:lpstr>
      <vt:lpstr>oecd_50A_Eng_BD</vt:lpstr>
      <vt:lpstr>1_oecd_50A_Eng_BD</vt:lpstr>
      <vt:lpstr>2_oecd_50A_Eng_BD</vt:lpstr>
      <vt:lpstr>3_oecd_50A_Eng_BD</vt:lpstr>
      <vt:lpstr>4_oecd_50A_Eng_BD</vt:lpstr>
      <vt:lpstr>5_oecd_50A_Eng_BD</vt:lpstr>
      <vt:lpstr>1_DEV50</vt:lpstr>
      <vt:lpstr>Student and researcher mobility - Panorama and challenges</vt:lpstr>
      <vt:lpstr>The number of mobile students is increasing</vt:lpstr>
      <vt:lpstr>Africa’s students are  highly mobile</vt:lpstr>
      <vt:lpstr>… and researchers are highly mobile as well </vt:lpstr>
      <vt:lpstr>Opportunities and challenges of  scientific mobility</vt:lpstr>
      <vt:lpstr>Opportunities and challenges  of scientific mobility</vt:lpstr>
      <vt:lpstr>Opportunities and challenges  of scientific mobility</vt:lpstr>
      <vt:lpstr>Policies that can increase  scientific mobility </vt:lpstr>
      <vt:lpstr>Policies that can increase  scientific mobility </vt:lpstr>
      <vt:lpstr>Policies that increase  scientific mobility </vt:lpstr>
      <vt:lpstr>PowerPoint Presentation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KUPS Sarah</dc:creator>
  <cp:lastModifiedBy>KUPS Sarah</cp:lastModifiedBy>
  <cp:revision>44</cp:revision>
  <dcterms:created xsi:type="dcterms:W3CDTF">2016-11-24T07:50:49Z</dcterms:created>
  <dcterms:modified xsi:type="dcterms:W3CDTF">2016-11-30T14:12:33Z</dcterms:modified>
</cp:coreProperties>
</file>