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6"/>
  </p:notesMasterIdLst>
  <p:sldIdLst>
    <p:sldId id="256" r:id="rId2"/>
    <p:sldId id="270" r:id="rId3"/>
    <p:sldId id="277" r:id="rId4"/>
    <p:sldId id="279" r:id="rId5"/>
    <p:sldId id="260" r:id="rId6"/>
    <p:sldId id="275" r:id="rId7"/>
    <p:sldId id="272" r:id="rId8"/>
    <p:sldId id="280" r:id="rId9"/>
    <p:sldId id="278" r:id="rId10"/>
    <p:sldId id="262" r:id="rId11"/>
    <p:sldId id="274" r:id="rId12"/>
    <p:sldId id="268" r:id="rId13"/>
    <p:sldId id="269" r:id="rId14"/>
    <p:sldId id="271"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3" clrIdx="0">
    <p:extLst>
      <p:ext uri="{19B8F6BF-5375-455C-9EA6-DF929625EA0E}">
        <p15:presenceInfo xmlns:p15="http://schemas.microsoft.com/office/powerpoint/2012/main" xmlns=""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908456-E458-467D-889D-A4C1940C4CB0}" type="datetimeFigureOut">
              <a:rPr lang="fr-FR" smtClean="0"/>
              <a:t>28/11/2016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1D6EB7-5322-45D5-BDFE-27A35374F41B}"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31D6EB7-5322-45D5-BDFE-27A35374F41B}" type="slidenum">
              <a:rPr lang="fr-FR" smtClean="0"/>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8D62FC2-BBC5-4683-8047-19304B6E508E}" type="datetime1">
              <a:rPr lang="fr-FR" smtClean="0"/>
              <a:t>28/11/2016</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06677FD4-5388-4FC8-ADB0-462D91214DC6}"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0431965-6CED-4810-B706-F36AAF2ECD18}" type="datetime1">
              <a:rPr lang="fr-FR" smtClean="0"/>
              <a:t>28/11/2016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77FD4-5388-4FC8-ADB0-462D91214DC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7F8DD0E-A24B-4C5C-91C0-FC1F393C5C6B}" type="datetime1">
              <a:rPr lang="fr-FR" smtClean="0"/>
              <a:t>28/11/2016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77FD4-5388-4FC8-ADB0-462D91214DC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2D0DEBAE-9FE0-49F1-BDA5-786BD56EA8FF}" type="datetime1">
              <a:rPr lang="fr-FR" smtClean="0"/>
              <a:t>28/11/2016</a:t>
            </a:fld>
            <a:endParaRPr lang="fr-FR"/>
          </a:p>
        </p:txBody>
      </p:sp>
      <p:sp>
        <p:nvSpPr>
          <p:cNvPr id="9" name="Espace réservé du numéro de diapositive 8"/>
          <p:cNvSpPr>
            <a:spLocks noGrp="1"/>
          </p:cNvSpPr>
          <p:nvPr>
            <p:ph type="sldNum" sz="quarter" idx="15"/>
          </p:nvPr>
        </p:nvSpPr>
        <p:spPr/>
        <p:txBody>
          <a:bodyPr rtlCol="0"/>
          <a:lstStyle/>
          <a:p>
            <a:fld id="{06677FD4-5388-4FC8-ADB0-462D91214DC6}"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F7C374D9-A320-4490-897C-AC788EA00DE5}" type="datetime1">
              <a:rPr lang="fr-FR" smtClean="0"/>
              <a:t>28/11/2016</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06677FD4-5388-4FC8-ADB0-462D91214DC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FFEE7856-63F8-4E09-A38B-686B896D6394}" type="datetime1">
              <a:rPr lang="fr-FR" smtClean="0"/>
              <a:t>28/11/2016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677FD4-5388-4FC8-ADB0-462D91214DC6}"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2C8AB134-26D8-46DE-A445-F25E00989C2B}" type="datetime1">
              <a:rPr lang="fr-FR" smtClean="0"/>
              <a:t>28/11/2016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677FD4-5388-4FC8-ADB0-462D91214DC6}"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5BECC875-23A8-4025-843D-D4397F9702CF}" type="datetime1">
              <a:rPr lang="fr-FR" smtClean="0"/>
              <a:t>28/11/2016</a:t>
            </a:fld>
            <a:endParaRPr lang="fr-FR"/>
          </a:p>
        </p:txBody>
      </p:sp>
      <p:sp>
        <p:nvSpPr>
          <p:cNvPr id="7" name="Espace réservé du numéro de diapositive 6"/>
          <p:cNvSpPr>
            <a:spLocks noGrp="1"/>
          </p:cNvSpPr>
          <p:nvPr>
            <p:ph type="sldNum" sz="quarter" idx="11"/>
          </p:nvPr>
        </p:nvSpPr>
        <p:spPr/>
        <p:txBody>
          <a:bodyPr rtlCol="0"/>
          <a:lstStyle/>
          <a:p>
            <a:fld id="{06677FD4-5388-4FC8-ADB0-462D91214DC6}"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89A13A1-9340-4243-9272-AA6AC24430E7}" type="datetime1">
              <a:rPr lang="fr-FR" smtClean="0"/>
              <a:t>28/11/2016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677FD4-5388-4FC8-ADB0-462D91214DC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80C25A-D2E2-44AC-8A12-D9B272AF01C1}" type="datetime1">
              <a:rPr lang="fr-FR" smtClean="0"/>
              <a:t>28/11/2016</a:t>
            </a:fld>
            <a:endParaRPr lang="fr-FR"/>
          </a:p>
        </p:txBody>
      </p:sp>
      <p:sp>
        <p:nvSpPr>
          <p:cNvPr id="22" name="Espace réservé du numéro de diapositive 21"/>
          <p:cNvSpPr>
            <a:spLocks noGrp="1"/>
          </p:cNvSpPr>
          <p:nvPr>
            <p:ph type="sldNum" sz="quarter" idx="15"/>
          </p:nvPr>
        </p:nvSpPr>
        <p:spPr/>
        <p:txBody>
          <a:bodyPr rtlCol="0"/>
          <a:lstStyle/>
          <a:p>
            <a:fld id="{06677FD4-5388-4FC8-ADB0-462D91214DC6}"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39286A50-E331-4CE9-BB9E-DC3E40688C2C}" type="datetime1">
              <a:rPr lang="fr-FR" smtClean="0"/>
              <a:t>28/11/2016</a:t>
            </a:fld>
            <a:endParaRPr lang="fr-FR"/>
          </a:p>
        </p:txBody>
      </p:sp>
      <p:sp>
        <p:nvSpPr>
          <p:cNvPr id="18" name="Espace réservé du numéro de diapositive 17"/>
          <p:cNvSpPr>
            <a:spLocks noGrp="1"/>
          </p:cNvSpPr>
          <p:nvPr>
            <p:ph type="sldNum" sz="quarter" idx="11"/>
          </p:nvPr>
        </p:nvSpPr>
        <p:spPr/>
        <p:txBody>
          <a:bodyPr rtlCol="0"/>
          <a:lstStyle/>
          <a:p>
            <a:fld id="{06677FD4-5388-4FC8-ADB0-462D91214DC6}"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093780E-4051-4BAC-8D49-2A216A52281E}" type="datetime1">
              <a:rPr lang="fr-FR" smtClean="0"/>
              <a:t>28/11/2016</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6677FD4-5388-4FC8-ADB0-462D91214DC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643182"/>
            <a:ext cx="8229600" cy="3143272"/>
          </a:xfrm>
        </p:spPr>
        <p:txBody>
          <a:bodyPr>
            <a:normAutofit/>
          </a:bodyPr>
          <a:lstStyle/>
          <a:p>
            <a:pPr algn="ctr"/>
            <a:r>
              <a:rPr lang="fr-FR" sz="3100" b="1" dirty="0" smtClean="0">
                <a:latin typeface="Cambria" pitchFamily="18" charset="0"/>
                <a:ea typeface="Calibri"/>
                <a:cs typeface="Times New Roman"/>
              </a:rPr>
              <a:t>THEME</a:t>
            </a:r>
            <a:br>
              <a:rPr lang="fr-FR" sz="3100" b="1" dirty="0" smtClean="0">
                <a:latin typeface="Cambria" pitchFamily="18" charset="0"/>
                <a:ea typeface="Calibri"/>
                <a:cs typeface="Times New Roman"/>
              </a:rPr>
            </a:br>
            <a:r>
              <a:rPr lang="fr-FR" sz="3100" b="1" dirty="0" smtClean="0">
                <a:latin typeface="Cambria" pitchFamily="18" charset="0"/>
                <a:ea typeface="Calibri"/>
                <a:cs typeface="Times New Roman"/>
              </a:rPr>
              <a:t/>
            </a:r>
            <a:br>
              <a:rPr lang="fr-FR" sz="3100" b="1" dirty="0" smtClean="0">
                <a:latin typeface="Cambria" pitchFamily="18" charset="0"/>
                <a:ea typeface="Calibri"/>
                <a:cs typeface="Times New Roman"/>
              </a:rPr>
            </a:br>
            <a:r>
              <a:rPr lang="fr-FR" sz="3100" b="1" dirty="0" smtClean="0">
                <a:latin typeface="Cambria" pitchFamily="18" charset="0"/>
                <a:ea typeface="Calibri"/>
                <a:cs typeface="Times New Roman"/>
              </a:rPr>
              <a:t>PROCEDURES DE FACILITATION DES VISAS POUR LES ETUDIANTS ET CHERCHEURS PAR LA COTE D’IVOIRE.</a:t>
            </a:r>
            <a:r>
              <a:rPr lang="fr-FR" dirty="0">
                <a:ea typeface="Calibri"/>
                <a:cs typeface="Times New Roman"/>
              </a:rPr>
              <a:t/>
            </a:r>
            <a:br>
              <a:rPr lang="fr-FR" dirty="0">
                <a:ea typeface="Calibri"/>
                <a:cs typeface="Times New Roman"/>
              </a:rPr>
            </a:br>
            <a:endParaRPr lang="fr-FR" dirty="0"/>
          </a:p>
        </p:txBody>
      </p:sp>
      <p:sp>
        <p:nvSpPr>
          <p:cNvPr id="3" name="Rectangle 2"/>
          <p:cNvSpPr/>
          <p:nvPr/>
        </p:nvSpPr>
        <p:spPr>
          <a:xfrm>
            <a:off x="428596" y="1214422"/>
            <a:ext cx="8143932"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5400" dirty="0" smtClean="0"/>
              <a:t>PRESENTATION</a:t>
            </a:r>
            <a:endParaRPr lang="fr-FR" sz="5400" dirty="0"/>
          </a:p>
        </p:txBody>
      </p:sp>
      <p:sp>
        <p:nvSpPr>
          <p:cNvPr id="6" name="Rectangle à coins arrondis 5"/>
          <p:cNvSpPr/>
          <p:nvPr/>
        </p:nvSpPr>
        <p:spPr>
          <a:xfrm>
            <a:off x="214282" y="142852"/>
            <a:ext cx="8429684" cy="928694"/>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sz="1200" b="1" dirty="0" smtClean="0">
              <a:solidFill>
                <a:schemeClr val="tx1"/>
              </a:solidFill>
            </a:endParaRPr>
          </a:p>
          <a:p>
            <a:r>
              <a:rPr lang="fr-FR" sz="1200" b="1" dirty="0" smtClean="0">
                <a:solidFill>
                  <a:schemeClr val="tx1"/>
                </a:solidFill>
              </a:rPr>
              <a:t>MINISTERE D’ETAT,				                       </a:t>
            </a:r>
            <a:r>
              <a:rPr lang="fr-FR" sz="1100" b="1" dirty="0" smtClean="0">
                <a:solidFill>
                  <a:schemeClr val="tx1"/>
                </a:solidFill>
              </a:rPr>
              <a:t>REPUBLIQUE DE COTE D’IVOIRE </a:t>
            </a:r>
            <a:r>
              <a:rPr lang="fr-FR" sz="1200" b="1" dirty="0" smtClean="0">
                <a:solidFill>
                  <a:schemeClr val="tx1"/>
                </a:solidFill>
              </a:rPr>
              <a:t/>
            </a:r>
            <a:br>
              <a:rPr lang="fr-FR" sz="1200" b="1" dirty="0" smtClean="0">
                <a:solidFill>
                  <a:schemeClr val="tx1"/>
                </a:solidFill>
              </a:rPr>
            </a:br>
            <a:r>
              <a:rPr lang="fr-FR" sz="1200" b="1" dirty="0" smtClean="0">
                <a:solidFill>
                  <a:schemeClr val="tx1"/>
                </a:solidFill>
              </a:rPr>
              <a:t>MINISTERE DE L’INTERIEUR 				               </a:t>
            </a:r>
            <a:r>
              <a:rPr lang="fr-FR" sz="1000" b="1" dirty="0" smtClean="0">
                <a:solidFill>
                  <a:schemeClr val="tx1"/>
                </a:solidFill>
              </a:rPr>
              <a:t>Union-Discipline-travail</a:t>
            </a:r>
            <a:r>
              <a:rPr lang="fr-FR" sz="1200" dirty="0" smtClean="0">
                <a:solidFill>
                  <a:schemeClr val="tx1"/>
                </a:solidFill>
              </a:rPr>
              <a:t/>
            </a:r>
            <a:br>
              <a:rPr lang="fr-FR" sz="1200" dirty="0" smtClean="0">
                <a:solidFill>
                  <a:schemeClr val="tx1"/>
                </a:solidFill>
              </a:rPr>
            </a:br>
            <a:r>
              <a:rPr lang="fr-FR" sz="1200" b="1" dirty="0" smtClean="0">
                <a:solidFill>
                  <a:schemeClr val="tx1"/>
                </a:solidFill>
              </a:rPr>
              <a:t>ET DE LA SECURITE</a:t>
            </a:r>
            <a:r>
              <a:rPr lang="fr-FR" sz="2000" dirty="0" smtClean="0">
                <a:solidFill>
                  <a:schemeClr val="tx1"/>
                </a:solidFill>
              </a:rPr>
              <a:t/>
            </a:r>
            <a:br>
              <a:rPr lang="fr-FR" sz="2000" dirty="0" smtClean="0">
                <a:solidFill>
                  <a:schemeClr val="tx1"/>
                </a:solidFill>
              </a:rPr>
            </a:br>
            <a:endParaRPr lang="fr-FR" dirty="0"/>
          </a:p>
        </p:txBody>
      </p:sp>
      <p:pic>
        <p:nvPicPr>
          <p:cNvPr id="7" name="Image 6"/>
          <p:cNvPicPr/>
          <p:nvPr/>
        </p:nvPicPr>
        <p:blipFill>
          <a:blip r:embed="rId3" cstate="print">
            <a:extLst>
              <a:ext uri="{28A0092B-C50C-407E-A947-70E740481C1C}">
                <a14:useLocalDpi xmlns:a14="http://schemas.microsoft.com/office/drawing/2010/main" xmlns="" val="0"/>
              </a:ext>
            </a:extLst>
          </a:blip>
          <a:stretch>
            <a:fillRect/>
          </a:stretch>
        </p:blipFill>
        <p:spPr>
          <a:xfrm>
            <a:off x="142844" y="6215082"/>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Rectangle 7"/>
          <p:cNvSpPr/>
          <p:nvPr/>
        </p:nvSpPr>
        <p:spPr>
          <a:xfrm>
            <a:off x="4071934" y="6161150"/>
            <a:ext cx="4143404" cy="553998"/>
          </a:xfrm>
          <a:prstGeom prst="rect">
            <a:avLst/>
          </a:prstGeom>
        </p:spPr>
        <p:txBody>
          <a:bodyPr wrap="square">
            <a:spAutoFit/>
          </a:bodyPr>
          <a:lstStyle/>
          <a:p>
            <a:pPr algn="r"/>
            <a: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Présentateur: </a:t>
            </a:r>
            <a:r>
              <a:rPr lang="fr-FR"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BINTOU CAMARA                  </a:t>
            </a:r>
            <a:r>
              <a:rPr lang="fr-FR" sz="1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S/D DES  PASSEPORTS ET VISAS</a:t>
            </a:r>
            <a:endParaRPr lang="fr-F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Espace réservé du numéro de diapositive 8"/>
          <p:cNvSpPr>
            <a:spLocks noGrp="1"/>
          </p:cNvSpPr>
          <p:nvPr>
            <p:ph type="sldNum" sz="quarter" idx="11"/>
          </p:nvPr>
        </p:nvSpPr>
        <p:spPr/>
        <p:txBody>
          <a:bodyPr/>
          <a:lstStyle/>
          <a:p>
            <a:fld id="{06677FD4-5388-4FC8-ADB0-462D91214DC6}"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758138" cy="11430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2800" b="1" dirty="0" smtClean="0">
                <a:latin typeface="Cambria" pitchFamily="18" charset="0"/>
              </a:rPr>
              <a:t>CONDITION D’ENTREE ET DE SEJOUR DES RESSORTISSANTS DE PAYS TIERS  (suite)</a:t>
            </a:r>
            <a:endParaRPr lang="fr-FR" sz="2800" dirty="0">
              <a:latin typeface="Cambria" pitchFamily="18" charset="0"/>
            </a:endParaRPr>
          </a:p>
        </p:txBody>
      </p:sp>
      <p:pic>
        <p:nvPicPr>
          <p:cNvPr id="4" name="Image 3"/>
          <p:cNvPicPr/>
          <p:nvPr/>
        </p:nvPicPr>
        <p:blipFill>
          <a:blip r:embed="rId2" cstate="print">
            <a:extLst>
              <a:ext uri="{28A0092B-C50C-407E-A947-70E740481C1C}">
                <a14:useLocalDpi xmlns:a14="http://schemas.microsoft.com/office/drawing/2010/main" xmlns="" val="0"/>
              </a:ext>
            </a:extLst>
          </a:blip>
          <a:stretch>
            <a:fillRect/>
          </a:stretch>
        </p:blipFill>
        <p:spPr>
          <a:xfrm>
            <a:off x="142844" y="6215082"/>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Espace réservé du contenu 9"/>
          <p:cNvSpPr>
            <a:spLocks noGrp="1"/>
          </p:cNvSpPr>
          <p:nvPr>
            <p:ph sz="quarter" idx="1"/>
          </p:nvPr>
        </p:nvSpPr>
        <p:spPr/>
        <p:txBody>
          <a:bodyPr>
            <a:normAutofit/>
          </a:bodyPr>
          <a:lstStyle/>
          <a:p>
            <a:pPr algn="just">
              <a:lnSpc>
                <a:spcPct val="115000"/>
              </a:lnSpc>
              <a:spcAft>
                <a:spcPts val="1000"/>
              </a:spcAft>
              <a:buNone/>
            </a:pPr>
            <a:r>
              <a:rPr lang="fr-FR" b="1" dirty="0" smtClean="0">
                <a:latin typeface="Times New Roman"/>
                <a:ea typeface="Calibri"/>
                <a:cs typeface="Times New Roman"/>
              </a:rPr>
              <a:t>		A-Titre provisoire de séjour</a:t>
            </a:r>
            <a:endParaRPr lang="fr-FR" dirty="0" smtClean="0">
              <a:latin typeface="Times New Roman"/>
              <a:ea typeface="Calibri"/>
              <a:cs typeface="Times New Roman"/>
            </a:endParaRPr>
          </a:p>
          <a:p>
            <a:pPr lvl="0" algn="just">
              <a:lnSpc>
                <a:spcPct val="115000"/>
              </a:lnSpc>
              <a:spcAft>
                <a:spcPts val="1000"/>
              </a:spcAft>
              <a:buFont typeface="Wingdings"/>
              <a:buChar char=""/>
            </a:pPr>
            <a:r>
              <a:rPr lang="fr-FR" sz="1800" dirty="0" smtClean="0">
                <a:latin typeface="Times New Roman"/>
                <a:ea typeface="Calibri"/>
                <a:cs typeface="Times New Roman"/>
              </a:rPr>
              <a:t>Photocopie du passeport + photocopie du visa et cachet d’entrée ;</a:t>
            </a:r>
            <a:endParaRPr lang="fr-FR" sz="1800" dirty="0" smtClean="0">
              <a:ea typeface="Calibri"/>
              <a:cs typeface="Times New Roman"/>
            </a:endParaRPr>
          </a:p>
          <a:p>
            <a:pPr lvl="0" algn="just">
              <a:lnSpc>
                <a:spcPct val="115000"/>
              </a:lnSpc>
              <a:spcAft>
                <a:spcPts val="1000"/>
              </a:spcAft>
              <a:buFont typeface="Wingdings"/>
              <a:buChar char=""/>
            </a:pPr>
            <a:r>
              <a:rPr lang="fr-FR" sz="1800" dirty="0" smtClean="0">
                <a:latin typeface="Times New Roman"/>
                <a:ea typeface="Calibri"/>
                <a:cs typeface="Times New Roman"/>
              </a:rPr>
              <a:t>Certificat de résidence de moins de six (6) mois ;</a:t>
            </a:r>
            <a:endParaRPr lang="fr-FR" sz="1800" dirty="0" smtClean="0">
              <a:ea typeface="Calibri"/>
              <a:cs typeface="Times New Roman"/>
            </a:endParaRPr>
          </a:p>
          <a:p>
            <a:pPr lvl="0" algn="just">
              <a:lnSpc>
                <a:spcPct val="115000"/>
              </a:lnSpc>
              <a:spcAft>
                <a:spcPts val="1000"/>
              </a:spcAft>
              <a:buFont typeface="Wingdings"/>
              <a:buChar char=""/>
            </a:pPr>
            <a:r>
              <a:rPr lang="fr-FR" sz="1800" dirty="0" smtClean="0">
                <a:latin typeface="Times New Roman"/>
                <a:ea typeface="Calibri"/>
                <a:cs typeface="Times New Roman"/>
              </a:rPr>
              <a:t>Une attestation de scolarité ou carte scolaire ou carte d’étudiant de l’année en cours (Elèves et Etudiants) ;</a:t>
            </a:r>
          </a:p>
          <a:p>
            <a:pPr lvl="0" algn="just">
              <a:lnSpc>
                <a:spcPct val="115000"/>
              </a:lnSpc>
              <a:spcAft>
                <a:spcPts val="1000"/>
              </a:spcAft>
              <a:buFont typeface="Wingdings"/>
              <a:buChar char=""/>
            </a:pPr>
            <a:r>
              <a:rPr lang="fr-FR" sz="1800" dirty="0" smtClean="0">
                <a:latin typeface="Cambria" pitchFamily="18" charset="0"/>
                <a:ea typeface="Calibri"/>
                <a:cs typeface="Times New Roman"/>
              </a:rPr>
              <a:t>Autorisation parentale légalisée + Titre provisoire de séjour en cours de validité du tuteur légal ou du parent + attestation de travail ou registre de commerce de l’époux (pour les enfants) ;</a:t>
            </a:r>
          </a:p>
          <a:p>
            <a:pPr lvl="0" algn="just">
              <a:lnSpc>
                <a:spcPct val="115000"/>
              </a:lnSpc>
              <a:spcAft>
                <a:spcPts val="1000"/>
              </a:spcAft>
              <a:buFont typeface="Wingdings"/>
              <a:buChar char=""/>
            </a:pPr>
            <a:r>
              <a:rPr lang="fr-FR" sz="1800" dirty="0" smtClean="0">
                <a:latin typeface="Cambria" pitchFamily="18" charset="0"/>
                <a:ea typeface="Calibri"/>
                <a:cs typeface="Times New Roman"/>
              </a:rPr>
              <a:t>Un reçu de paiement de 6000 FCFA.</a:t>
            </a:r>
          </a:p>
          <a:p>
            <a:pPr algn="just">
              <a:lnSpc>
                <a:spcPct val="115000"/>
              </a:lnSpc>
              <a:spcAft>
                <a:spcPts val="1000"/>
              </a:spcAft>
              <a:buFont typeface="Wingdings"/>
              <a:buChar char=""/>
            </a:pPr>
            <a:endParaRPr lang="fr-FR" sz="1800" dirty="0" smtClean="0">
              <a:solidFill>
                <a:srgbClr val="FF0000"/>
              </a:solidFill>
              <a:ea typeface="Calibri"/>
              <a:cs typeface="Times New Roman"/>
            </a:endParaRPr>
          </a:p>
          <a:p>
            <a:endParaRPr lang="fr-FR" dirty="0"/>
          </a:p>
        </p:txBody>
      </p:sp>
      <p:sp>
        <p:nvSpPr>
          <p:cNvPr id="5" name="Espace réservé du numéro de diapositive 4"/>
          <p:cNvSpPr>
            <a:spLocks noGrp="1"/>
          </p:cNvSpPr>
          <p:nvPr>
            <p:ph type="sldNum" sz="quarter" idx="15"/>
          </p:nvPr>
        </p:nvSpPr>
        <p:spPr/>
        <p:txBody>
          <a:bodyPr/>
          <a:lstStyle/>
          <a:p>
            <a:fld id="{06677FD4-5388-4FC8-ADB0-462D91214DC6}"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fr-FR" sz="3200" dirty="0" smtClean="0">
                <a:latin typeface="Cambria" pitchFamily="18" charset="0"/>
              </a:rPr>
              <a:t>IV- LES PROCEDURES D’ACQUISITION DU</a:t>
            </a:r>
            <a:r>
              <a:rPr lang="fr-FR" sz="3200" b="1" dirty="0" smtClean="0">
                <a:latin typeface="Cambria" pitchFamily="18" charset="0"/>
              </a:rPr>
              <a:t> </a:t>
            </a:r>
            <a:r>
              <a:rPr lang="fr-FR" sz="3200" dirty="0" smtClean="0">
                <a:latin typeface="Cambria" pitchFamily="18" charset="0"/>
              </a:rPr>
              <a:t>TPS</a:t>
            </a:r>
            <a:endParaRPr lang="fr-FR" dirty="0"/>
          </a:p>
        </p:txBody>
      </p:sp>
      <p:sp>
        <p:nvSpPr>
          <p:cNvPr id="3" name="Espace réservé du contenu 2"/>
          <p:cNvSpPr>
            <a:spLocks noGrp="1"/>
          </p:cNvSpPr>
          <p:nvPr>
            <p:ph sz="quarter" idx="1"/>
          </p:nvPr>
        </p:nvSpPr>
        <p:spPr/>
        <p:txBody>
          <a:bodyPr/>
          <a:lstStyle/>
          <a:p>
            <a:pPr algn="just">
              <a:lnSpc>
                <a:spcPct val="115000"/>
              </a:lnSpc>
              <a:spcAft>
                <a:spcPts val="1000"/>
              </a:spcAft>
            </a:pPr>
            <a:r>
              <a:rPr lang="fr-FR" dirty="0" smtClean="0">
                <a:latin typeface="Cambria" pitchFamily="18" charset="0"/>
                <a:ea typeface="Calibri"/>
                <a:cs typeface="Times New Roman"/>
              </a:rPr>
              <a:t>Dépôt</a:t>
            </a:r>
          </a:p>
          <a:p>
            <a:pPr algn="just">
              <a:lnSpc>
                <a:spcPct val="115000"/>
              </a:lnSpc>
              <a:spcAft>
                <a:spcPts val="1000"/>
              </a:spcAft>
            </a:pPr>
            <a:r>
              <a:rPr lang="fr-FR" dirty="0" smtClean="0">
                <a:latin typeface="Cambria" pitchFamily="18" charset="0"/>
                <a:ea typeface="Calibri"/>
                <a:cs typeface="Times New Roman"/>
              </a:rPr>
              <a:t>Traitement</a:t>
            </a:r>
          </a:p>
          <a:p>
            <a:pPr algn="just">
              <a:lnSpc>
                <a:spcPct val="115000"/>
              </a:lnSpc>
              <a:spcAft>
                <a:spcPts val="1000"/>
              </a:spcAft>
            </a:pPr>
            <a:r>
              <a:rPr lang="fr-FR" dirty="0" smtClean="0">
                <a:latin typeface="Cambria" pitchFamily="18" charset="0"/>
                <a:ea typeface="Calibri"/>
                <a:cs typeface="Times New Roman"/>
              </a:rPr>
              <a:t>Commission</a:t>
            </a:r>
          </a:p>
          <a:p>
            <a:pPr algn="just">
              <a:lnSpc>
                <a:spcPct val="115000"/>
              </a:lnSpc>
              <a:spcAft>
                <a:spcPts val="1000"/>
              </a:spcAft>
            </a:pPr>
            <a:r>
              <a:rPr lang="fr-FR" dirty="0" smtClean="0">
                <a:latin typeface="Cambria" pitchFamily="18" charset="0"/>
                <a:ea typeface="Calibri"/>
                <a:cs typeface="Times New Roman"/>
              </a:rPr>
              <a:t>Production </a:t>
            </a:r>
          </a:p>
          <a:p>
            <a:pPr algn="just">
              <a:lnSpc>
                <a:spcPct val="115000"/>
              </a:lnSpc>
              <a:spcAft>
                <a:spcPts val="1000"/>
              </a:spcAft>
            </a:pPr>
            <a:r>
              <a:rPr lang="fr-FR" dirty="0" smtClean="0">
                <a:latin typeface="Cambria" pitchFamily="18" charset="0"/>
                <a:ea typeface="Calibri"/>
                <a:cs typeface="Times New Roman"/>
              </a:rPr>
              <a:t>Délivrance.</a:t>
            </a:r>
          </a:p>
          <a:p>
            <a:endParaRPr lang="fr-FR" dirty="0"/>
          </a:p>
        </p:txBody>
      </p:sp>
      <p:pic>
        <p:nvPicPr>
          <p:cNvPr id="4" name="Image 3"/>
          <p:cNvPicPr/>
          <p:nvPr/>
        </p:nvPicPr>
        <p:blipFill>
          <a:blip r:embed="rId2" cstate="print">
            <a:extLst>
              <a:ext uri="{28A0092B-C50C-407E-A947-70E740481C1C}">
                <a14:useLocalDpi xmlns:a14="http://schemas.microsoft.com/office/drawing/2010/main" xmlns="" val="0"/>
              </a:ext>
            </a:extLst>
          </a:blip>
          <a:stretch>
            <a:fillRect/>
          </a:stretch>
        </p:blipFill>
        <p:spPr>
          <a:xfrm>
            <a:off x="142844" y="6215082"/>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Espace réservé du numéro de diapositive 4"/>
          <p:cNvSpPr>
            <a:spLocks noGrp="1"/>
          </p:cNvSpPr>
          <p:nvPr>
            <p:ph type="sldNum" sz="quarter" idx="15"/>
          </p:nvPr>
        </p:nvSpPr>
        <p:spPr/>
        <p:txBody>
          <a:bodyPr/>
          <a:lstStyle/>
          <a:p>
            <a:fld id="{06677FD4-5388-4FC8-ADB0-462D91214DC6}" type="slidenum">
              <a:rPr lang="fr-FR" smtClean="0"/>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7901014" cy="1071570"/>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lvl="0" algn="ctr"/>
            <a:r>
              <a:rPr lang="fr-FR" sz="3200" b="1" dirty="0" smtClean="0">
                <a:latin typeface="Times New Roman"/>
                <a:ea typeface="Calibri"/>
                <a:cs typeface="Times New Roman"/>
              </a:rPr>
              <a:t/>
            </a:r>
            <a:br>
              <a:rPr lang="fr-FR" sz="3200" b="1" dirty="0" smtClean="0">
                <a:latin typeface="Times New Roman"/>
                <a:ea typeface="Calibri"/>
                <a:cs typeface="Times New Roman"/>
              </a:rPr>
            </a:br>
            <a:r>
              <a:rPr lang="fr-FR" sz="3200" b="1" dirty="0" smtClean="0">
                <a:latin typeface="Times New Roman"/>
                <a:ea typeface="Calibri"/>
                <a:cs typeface="Times New Roman"/>
              </a:rPr>
              <a:t/>
            </a:r>
            <a:br>
              <a:rPr lang="fr-FR" sz="3200" b="1" dirty="0" smtClean="0">
                <a:latin typeface="Times New Roman"/>
                <a:ea typeface="Calibri"/>
                <a:cs typeface="Times New Roman"/>
              </a:rPr>
            </a:br>
            <a:r>
              <a:rPr lang="fr-FR" sz="3200" b="1" dirty="0" smtClean="0">
                <a:latin typeface="Times New Roman"/>
                <a:ea typeface="Calibri"/>
                <a:cs typeface="Times New Roman"/>
              </a:rPr>
              <a:t/>
            </a:r>
            <a:br>
              <a:rPr lang="fr-FR" sz="3200" b="1" dirty="0" smtClean="0">
                <a:latin typeface="Times New Roman"/>
                <a:ea typeface="Calibri"/>
                <a:cs typeface="Times New Roman"/>
              </a:rPr>
            </a:br>
            <a:r>
              <a:rPr lang="fr-FR" sz="3200" b="1" dirty="0" smtClean="0">
                <a:latin typeface="Times New Roman"/>
                <a:ea typeface="Calibri"/>
                <a:cs typeface="Times New Roman"/>
              </a:rPr>
              <a:t>LES </a:t>
            </a:r>
            <a:r>
              <a:rPr lang="fr-FR" sz="3200" b="1" dirty="0" smtClean="0">
                <a:latin typeface="Cambria" pitchFamily="18" charset="0"/>
                <a:ea typeface="Calibri"/>
                <a:cs typeface="Times New Roman"/>
              </a:rPr>
              <a:t>PERSPECTIVES</a:t>
            </a:r>
            <a:r>
              <a:rPr lang="fr-FR" sz="3200" dirty="0">
                <a:ea typeface="Calibri"/>
                <a:cs typeface="Times New Roman"/>
              </a:rPr>
              <a:t/>
            </a:r>
            <a:br>
              <a:rPr lang="fr-FR" sz="3200" dirty="0">
                <a:ea typeface="Calibri"/>
                <a:cs typeface="Times New Roman"/>
              </a:rPr>
            </a:br>
            <a:endParaRPr lang="fr-FR" sz="3200" dirty="0"/>
          </a:p>
        </p:txBody>
      </p:sp>
      <p:sp>
        <p:nvSpPr>
          <p:cNvPr id="3" name="Espace réservé du contenu 2"/>
          <p:cNvSpPr>
            <a:spLocks noGrp="1"/>
          </p:cNvSpPr>
          <p:nvPr>
            <p:ph sz="quarter" idx="1"/>
          </p:nvPr>
        </p:nvSpPr>
        <p:spPr>
          <a:xfrm>
            <a:off x="500034" y="1600200"/>
            <a:ext cx="7858180" cy="4686320"/>
          </a:xfrm>
        </p:spPr>
        <p:txBody>
          <a:bodyPr>
            <a:normAutofit/>
          </a:bodyPr>
          <a:lstStyle/>
          <a:p>
            <a:pPr lvl="0" algn="just">
              <a:lnSpc>
                <a:spcPct val="115000"/>
              </a:lnSpc>
              <a:spcAft>
                <a:spcPts val="1000"/>
              </a:spcAft>
              <a:buFont typeface="Wingdings"/>
              <a:buChar char=""/>
            </a:pPr>
            <a:r>
              <a:rPr lang="fr-FR" sz="2000" dirty="0" smtClean="0">
                <a:latin typeface="Cambria" pitchFamily="18" charset="0"/>
                <a:ea typeface="Calibri"/>
                <a:cs typeface="Times New Roman"/>
              </a:rPr>
              <a:t>La réorganisation et la modernisation du cadre administratif en matière d’immigration ;</a:t>
            </a:r>
            <a:endParaRPr lang="fr-FR" sz="2000" dirty="0">
              <a:latin typeface="Cambria" pitchFamily="18" charset="0"/>
              <a:ea typeface="Calibri"/>
              <a:cs typeface="Times New Roman"/>
            </a:endParaRPr>
          </a:p>
          <a:p>
            <a:pPr lvl="0" algn="just">
              <a:lnSpc>
                <a:spcPct val="115000"/>
              </a:lnSpc>
              <a:spcAft>
                <a:spcPts val="1000"/>
              </a:spcAft>
              <a:buFont typeface="Wingdings"/>
              <a:buChar char=""/>
            </a:pPr>
            <a:r>
              <a:rPr lang="fr-FR" sz="2000" dirty="0" smtClean="0">
                <a:latin typeface="Cambria" pitchFamily="18" charset="0"/>
                <a:ea typeface="Calibri"/>
                <a:cs typeface="Times New Roman"/>
              </a:rPr>
              <a:t>L’identification et la capture du flux migratoire des ressortissants de la CEDEAO  ;</a:t>
            </a:r>
            <a:endParaRPr lang="fr-FR" sz="2000" dirty="0">
              <a:latin typeface="Cambria" pitchFamily="18" charset="0"/>
              <a:ea typeface="Calibri"/>
              <a:cs typeface="Times New Roman"/>
            </a:endParaRPr>
          </a:p>
          <a:p>
            <a:pPr lvl="0" algn="just">
              <a:lnSpc>
                <a:spcPct val="115000"/>
              </a:lnSpc>
              <a:spcAft>
                <a:spcPts val="1000"/>
              </a:spcAft>
              <a:buFont typeface="Wingdings"/>
              <a:buChar char=""/>
            </a:pPr>
            <a:r>
              <a:rPr lang="fr-FR" sz="2000" dirty="0" smtClean="0">
                <a:latin typeface="Cambria" pitchFamily="18" charset="0"/>
                <a:ea typeface="Calibri"/>
                <a:cs typeface="Times New Roman"/>
              </a:rPr>
              <a:t>Les autorités compétentes adaptent nos textes au protocole de la CEDEAO sur la libre circulation des personnes et des biens;</a:t>
            </a:r>
          </a:p>
          <a:p>
            <a:pPr lvl="0" algn="just">
              <a:lnSpc>
                <a:spcPct val="115000"/>
              </a:lnSpc>
              <a:spcAft>
                <a:spcPts val="1000"/>
              </a:spcAft>
              <a:buFont typeface="Wingdings"/>
              <a:buChar char=""/>
            </a:pPr>
            <a:r>
              <a:rPr lang="fr-FR" sz="2000" dirty="0" smtClean="0">
                <a:latin typeface="Cambria" pitchFamily="18" charset="0"/>
                <a:ea typeface="Calibri"/>
                <a:cs typeface="Times New Roman"/>
              </a:rPr>
              <a:t>La mise en place d’une plateforme permettant la demande en ligne du titre de séjour ou carte de résident.</a:t>
            </a:r>
            <a:endParaRPr lang="fr-FR" sz="2000" dirty="0">
              <a:latin typeface="Cambria" pitchFamily="18" charset="0"/>
              <a:ea typeface="Calibri"/>
              <a:cs typeface="Times New Roman"/>
            </a:endParaRPr>
          </a:p>
          <a:p>
            <a:endParaRPr lang="fr-FR" dirty="0"/>
          </a:p>
        </p:txBody>
      </p:sp>
      <p:pic>
        <p:nvPicPr>
          <p:cNvPr id="4" name="Image 3"/>
          <p:cNvPicPr/>
          <p:nvPr/>
        </p:nvPicPr>
        <p:blipFill>
          <a:blip r:embed="rId2" cstate="print">
            <a:extLst>
              <a:ext uri="{28A0092B-C50C-407E-A947-70E740481C1C}">
                <a14:useLocalDpi xmlns:a14="http://schemas.microsoft.com/office/drawing/2010/main" xmlns="" val="0"/>
              </a:ext>
            </a:extLst>
          </a:blip>
          <a:stretch>
            <a:fillRect/>
          </a:stretch>
        </p:blipFill>
        <p:spPr>
          <a:xfrm>
            <a:off x="142844" y="6215082"/>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Espace réservé du numéro de diapositive 4"/>
          <p:cNvSpPr>
            <a:spLocks noGrp="1"/>
          </p:cNvSpPr>
          <p:nvPr>
            <p:ph type="sldNum" sz="quarter" idx="15"/>
          </p:nvPr>
        </p:nvSpPr>
        <p:spPr/>
        <p:txBody>
          <a:bodyPr/>
          <a:lstStyle/>
          <a:p>
            <a:fld id="{06677FD4-5388-4FC8-ADB0-462D91214DC6}"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7467600" cy="85725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4000" dirty="0" smtClean="0">
                <a:latin typeface="Cambria" pitchFamily="18" charset="0"/>
              </a:rPr>
              <a:t>Conclusion </a:t>
            </a:r>
            <a:endParaRPr lang="fr-FR" sz="4000" dirty="0">
              <a:latin typeface="Cambria" pitchFamily="18" charset="0"/>
            </a:endParaRPr>
          </a:p>
        </p:txBody>
      </p:sp>
      <p:sp>
        <p:nvSpPr>
          <p:cNvPr id="3" name="Espace réservé du contenu 2"/>
          <p:cNvSpPr>
            <a:spLocks noGrp="1"/>
          </p:cNvSpPr>
          <p:nvPr>
            <p:ph sz="quarter" idx="1"/>
          </p:nvPr>
        </p:nvSpPr>
        <p:spPr/>
        <p:txBody>
          <a:bodyPr>
            <a:normAutofit fontScale="77500" lnSpcReduction="20000"/>
          </a:bodyPr>
          <a:lstStyle/>
          <a:p>
            <a:pPr marL="0" indent="0" algn="just">
              <a:lnSpc>
                <a:spcPct val="115000"/>
              </a:lnSpc>
              <a:spcAft>
                <a:spcPts val="1000"/>
              </a:spcAft>
              <a:buNone/>
              <a:tabLst>
                <a:tab pos="358775" algn="l"/>
              </a:tabLst>
            </a:pPr>
            <a:r>
              <a:rPr lang="fr-FR" dirty="0" smtClean="0">
                <a:latin typeface="Times New Roman"/>
                <a:ea typeface="Calibri"/>
                <a:cs typeface="Times New Roman"/>
              </a:rPr>
              <a:t>	La </a:t>
            </a:r>
            <a:r>
              <a:rPr lang="fr-FR" dirty="0" smtClean="0">
                <a:latin typeface="Times New Roman"/>
                <a:ea typeface="Calibri"/>
                <a:cs typeface="Times New Roman"/>
              </a:rPr>
              <a:t>Côte d’Ivoire, hormis les pays de l’UEMOA et CEDEAO avec lesquels elle a une coopération poussée et avec la France, il n’y a pas une condition particulière de facilitation de visas.</a:t>
            </a:r>
          </a:p>
          <a:p>
            <a:pPr marL="0" indent="0" algn="just">
              <a:lnSpc>
                <a:spcPct val="115000"/>
              </a:lnSpc>
              <a:spcAft>
                <a:spcPts val="1000"/>
              </a:spcAft>
              <a:buNone/>
              <a:tabLst>
                <a:tab pos="1409700" algn="l"/>
              </a:tabLst>
            </a:pPr>
            <a:r>
              <a:rPr lang="fr-FR" dirty="0" smtClean="0">
                <a:latin typeface="Times New Roman"/>
                <a:ea typeface="Calibri"/>
                <a:cs typeface="Times New Roman"/>
              </a:rPr>
              <a:t>Cela n’exclut </a:t>
            </a:r>
            <a:r>
              <a:rPr lang="fr-FR" dirty="0" smtClean="0">
                <a:latin typeface="Times New Roman"/>
                <a:ea typeface="Calibri"/>
                <a:cs typeface="Times New Roman"/>
              </a:rPr>
              <a:t>pas le </a:t>
            </a:r>
            <a:r>
              <a:rPr lang="fr-FR" dirty="0" smtClean="0">
                <a:latin typeface="Times New Roman"/>
                <a:ea typeface="Calibri"/>
                <a:cs typeface="Times New Roman"/>
              </a:rPr>
              <a:t>fait que la Côte d’Ivoire pendant longtemps a accueilli beaucoup d’étudiants étrangers (Afrique central). Certains universitaires et chercheurs de la sous région (Sénégal, Mali) enseignaient à l’université  FHB d’Abidjan. Aujourd’hui encore quelques uns y sont sous contrat.</a:t>
            </a:r>
          </a:p>
          <a:p>
            <a:pPr marL="0" indent="0" algn="just">
              <a:lnSpc>
                <a:spcPct val="115000"/>
              </a:lnSpc>
              <a:spcAft>
                <a:spcPts val="1000"/>
              </a:spcAft>
              <a:buNone/>
              <a:tabLst>
                <a:tab pos="1409700" algn="l"/>
              </a:tabLst>
            </a:pPr>
            <a:r>
              <a:rPr lang="fr-FR" dirty="0" smtClean="0">
                <a:latin typeface="Times New Roman"/>
                <a:ea typeface="Calibri"/>
                <a:cs typeface="Times New Roman"/>
              </a:rPr>
              <a:t>Au terme de notre exposé, il est important de souligner que les immigrants ont joué et continue de participer au développement actuel de notre pays. </a:t>
            </a:r>
          </a:p>
          <a:p>
            <a:pPr marL="0" indent="0" algn="just">
              <a:lnSpc>
                <a:spcPct val="115000"/>
              </a:lnSpc>
              <a:spcAft>
                <a:spcPts val="1000"/>
              </a:spcAft>
              <a:buNone/>
              <a:tabLst>
                <a:tab pos="1409700" algn="l"/>
              </a:tabLst>
            </a:pPr>
            <a:r>
              <a:rPr lang="fr-FR" dirty="0" smtClean="0">
                <a:latin typeface="Times New Roman"/>
                <a:ea typeface="Calibri"/>
                <a:cs typeface="Times New Roman"/>
              </a:rPr>
              <a:t>Aujourd’hui avec l’accroissement de la migration des compétences via les étudiants et chercheurs, la côte d’ivoire réoriente ses procédures d’obtention des titres de séjour par l’instauration du e-visa et la réduction des </a:t>
            </a:r>
            <a:r>
              <a:rPr lang="fr-FR" dirty="0" smtClean="0">
                <a:latin typeface="Times New Roman"/>
                <a:ea typeface="Calibri"/>
                <a:cs typeface="Times New Roman"/>
              </a:rPr>
              <a:t>délais </a:t>
            </a:r>
            <a:r>
              <a:rPr lang="fr-FR" dirty="0" smtClean="0">
                <a:latin typeface="Times New Roman"/>
                <a:ea typeface="Calibri"/>
                <a:cs typeface="Times New Roman"/>
              </a:rPr>
              <a:t>d’obtention, Ce qui constitue un impact sur le développement par la maitrise de cette catégorie de migrants.</a:t>
            </a:r>
            <a:endParaRPr lang="fr-FR" dirty="0">
              <a:ea typeface="Calibri"/>
              <a:cs typeface="Times New Roman"/>
            </a:endParaRPr>
          </a:p>
          <a:p>
            <a:pPr>
              <a:buNone/>
            </a:pPr>
            <a:endParaRPr lang="fr-FR" dirty="0"/>
          </a:p>
        </p:txBody>
      </p:sp>
      <p:pic>
        <p:nvPicPr>
          <p:cNvPr id="4" name="Image 3"/>
          <p:cNvPicPr/>
          <p:nvPr/>
        </p:nvPicPr>
        <p:blipFill>
          <a:blip r:embed="rId2" cstate="print">
            <a:extLst>
              <a:ext uri="{28A0092B-C50C-407E-A947-70E740481C1C}">
                <a14:useLocalDpi xmlns:a14="http://schemas.microsoft.com/office/drawing/2010/main" xmlns="" val="0"/>
              </a:ext>
            </a:extLst>
          </a:blip>
          <a:stretch>
            <a:fillRect/>
          </a:stretch>
        </p:blipFill>
        <p:spPr>
          <a:xfrm>
            <a:off x="142844" y="6215082"/>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Espace réservé du numéro de diapositive 4"/>
          <p:cNvSpPr>
            <a:spLocks noGrp="1"/>
          </p:cNvSpPr>
          <p:nvPr>
            <p:ph type="sldNum" sz="quarter" idx="15"/>
          </p:nvPr>
        </p:nvSpPr>
        <p:spPr/>
        <p:txBody>
          <a:bodyPr/>
          <a:lstStyle/>
          <a:p>
            <a:fld id="{06677FD4-5388-4FC8-ADB0-462D91214DC6}"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71472" y="1214422"/>
            <a:ext cx="7786742" cy="150019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JE VOUS REMERCIE POUR VOTRE AIMABLE ATTENTION</a:t>
            </a:r>
            <a:br>
              <a:rPr lang="fr-FR"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endParaRPr lang="fr-FR" cap="non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Image 4"/>
          <p:cNvPicPr/>
          <p:nvPr/>
        </p:nvPicPr>
        <p:blipFill>
          <a:blip r:embed="rId2" cstate="print">
            <a:extLst>
              <a:ext uri="{28A0092B-C50C-407E-A947-70E740481C1C}">
                <a14:useLocalDpi xmlns:a14="http://schemas.microsoft.com/office/drawing/2010/main" xmlns="" val="0"/>
              </a:ext>
            </a:extLst>
          </a:blip>
          <a:stretch>
            <a:fillRect/>
          </a:stretch>
        </p:blipFill>
        <p:spPr>
          <a:xfrm>
            <a:off x="142844" y="6215082"/>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Espace réservé du numéro de diapositive 5"/>
          <p:cNvSpPr>
            <a:spLocks noGrp="1"/>
          </p:cNvSpPr>
          <p:nvPr>
            <p:ph type="sldNum" sz="quarter" idx="11"/>
          </p:nvPr>
        </p:nvSpPr>
        <p:spPr/>
        <p:txBody>
          <a:bodyPr/>
          <a:lstStyle/>
          <a:p>
            <a:fld id="{06677FD4-5388-4FC8-ADB0-462D91214DC6}" type="slidenum">
              <a:rPr lang="fr-FR" smtClean="0"/>
              <a:pPr/>
              <a:t>14</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428604"/>
            <a:ext cx="7715304" cy="98903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4000" dirty="0" smtClean="0">
                <a:latin typeface="Cambria" pitchFamily="18" charset="0"/>
              </a:rPr>
              <a:t>INTRODUCTION </a:t>
            </a:r>
            <a:endParaRPr lang="fr-FR" sz="4000" dirty="0">
              <a:latin typeface="Cambria" pitchFamily="18" charset="0"/>
            </a:endParaRPr>
          </a:p>
        </p:txBody>
      </p:sp>
      <p:sp>
        <p:nvSpPr>
          <p:cNvPr id="3" name="Espace réservé du contenu 2"/>
          <p:cNvSpPr>
            <a:spLocks noGrp="1"/>
          </p:cNvSpPr>
          <p:nvPr>
            <p:ph sz="quarter" idx="1"/>
          </p:nvPr>
        </p:nvSpPr>
        <p:spPr/>
        <p:txBody>
          <a:bodyPr>
            <a:normAutofit lnSpcReduction="10000"/>
          </a:bodyPr>
          <a:lstStyle/>
          <a:p>
            <a:pPr>
              <a:buFont typeface="Wingdings" pitchFamily="2" charset="2"/>
              <a:buChar char="q"/>
            </a:pPr>
            <a:r>
              <a:rPr lang="fr-FR" dirty="0" smtClean="0">
                <a:latin typeface="Cambria" pitchFamily="18" charset="0"/>
                <a:cs typeface="Arial" pitchFamily="34" charset="0"/>
              </a:rPr>
              <a:t>La Côte d’Ivoire est un pays avec une longue tradition d’immigration; (5 491 972 soit 24,2 d’étrangers. Source RGPH 2014);</a:t>
            </a:r>
          </a:p>
          <a:p>
            <a:pPr>
              <a:buFont typeface="Wingdings" pitchFamily="2" charset="2"/>
              <a:buChar char="q"/>
            </a:pPr>
            <a:r>
              <a:rPr lang="fr-FR" dirty="0" smtClean="0">
                <a:latin typeface="Cambria" pitchFamily="18" charset="0"/>
                <a:cs typeface="Arial" pitchFamily="34" charset="0"/>
              </a:rPr>
              <a:t>Principal pays de résidence des ressortissants des États membres de la CEDEAO;</a:t>
            </a:r>
          </a:p>
          <a:p>
            <a:pPr>
              <a:buFont typeface="Wingdings" pitchFamily="2" charset="2"/>
              <a:buChar char="q"/>
            </a:pPr>
            <a:r>
              <a:rPr lang="fr-FR" dirty="0" smtClean="0">
                <a:latin typeface="Cambria" pitchFamily="18" charset="0"/>
                <a:cs typeface="Arial" pitchFamily="34" charset="0"/>
              </a:rPr>
              <a:t>La Côte d’Ivoire est membre de l’espace CEDEAO et UEMOA ; à ce titre la législation ivoirienne a intégré une bonne partie des textes régissant ces organisations;</a:t>
            </a:r>
          </a:p>
          <a:p>
            <a:pPr>
              <a:buFont typeface="Wingdings" pitchFamily="2" charset="2"/>
              <a:buChar char="q"/>
            </a:pPr>
            <a:r>
              <a:rPr lang="fr-FR" dirty="0" smtClean="0">
                <a:latin typeface="Cambria" pitchFamily="18" charset="0"/>
                <a:cs typeface="Arial" pitchFamily="34" charset="0"/>
              </a:rPr>
              <a:t> L</a:t>
            </a:r>
            <a:r>
              <a:rPr lang="fr-FR" dirty="0" smtClean="0">
                <a:latin typeface="Cambria" pitchFamily="18" charset="0"/>
                <a:ea typeface="Calibri"/>
                <a:cs typeface="Times New Roman"/>
              </a:rPr>
              <a:t>a loi n°90-437 du 29 mai 1990 relative à l’entrée et au séjour des étrangers en Côte d’Ivoire. Elle marque une nette distinction entre les nationaux et les étrangers en son article premier;</a:t>
            </a:r>
          </a:p>
          <a:p>
            <a:pPr>
              <a:buFont typeface="Wingdings" pitchFamily="2" charset="2"/>
              <a:buChar char="q"/>
            </a:pPr>
            <a:endParaRPr lang="fr-FR" dirty="0" smtClean="0">
              <a:latin typeface="Cambria" pitchFamily="18" charset="0"/>
              <a:ea typeface="Calibri"/>
              <a:cs typeface="Times New Roman"/>
            </a:endParaRPr>
          </a:p>
          <a:p>
            <a:pPr>
              <a:buFont typeface="Wingdings" pitchFamily="2" charset="2"/>
              <a:buChar char="q"/>
            </a:pPr>
            <a:endParaRPr lang="fr-FR" dirty="0" smtClean="0">
              <a:latin typeface="Cambria" pitchFamily="18" charset="0"/>
              <a:ea typeface="Calibri"/>
              <a:cs typeface="Times New Roman"/>
            </a:endParaRPr>
          </a:p>
          <a:p>
            <a:pPr>
              <a:buNone/>
            </a:pPr>
            <a:endParaRPr lang="fr-FR" dirty="0" smtClean="0">
              <a:latin typeface="Arial" pitchFamily="34" charset="0"/>
              <a:cs typeface="Arial" pitchFamily="34" charset="0"/>
            </a:endParaRPr>
          </a:p>
          <a:p>
            <a:endParaRPr lang="fr-FR" dirty="0" smtClean="0">
              <a:ea typeface="Calibri"/>
              <a:cs typeface="Times New Roman"/>
            </a:endParaRPr>
          </a:p>
          <a:p>
            <a:endParaRPr lang="fr-FR" dirty="0"/>
          </a:p>
        </p:txBody>
      </p:sp>
      <p:pic>
        <p:nvPicPr>
          <p:cNvPr id="4" name="Image 3"/>
          <p:cNvPicPr/>
          <p:nvPr/>
        </p:nvPicPr>
        <p:blipFill>
          <a:blip r:embed="rId2" cstate="print">
            <a:extLst>
              <a:ext uri="{28A0092B-C50C-407E-A947-70E740481C1C}">
                <a14:useLocalDpi xmlns:a14="http://schemas.microsoft.com/office/drawing/2010/main" xmlns="" val="0"/>
              </a:ext>
            </a:extLst>
          </a:blip>
          <a:stretch>
            <a:fillRect/>
          </a:stretch>
        </p:blipFill>
        <p:spPr>
          <a:xfrm>
            <a:off x="142844" y="6215082"/>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Espace réservé du numéro de diapositive 4"/>
          <p:cNvSpPr>
            <a:spLocks noGrp="1"/>
          </p:cNvSpPr>
          <p:nvPr>
            <p:ph type="sldNum" sz="quarter" idx="15"/>
          </p:nvPr>
        </p:nvSpPr>
        <p:spPr/>
        <p:txBody>
          <a:bodyPr/>
          <a:lstStyle/>
          <a:p>
            <a:fld id="{06677FD4-5388-4FC8-ADB0-462D91214DC6}"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7467600" cy="928694"/>
          </a:xfrm>
          <a:solidFill>
            <a:schemeClr val="accent1"/>
          </a:solidFill>
          <a:ln w="28575">
            <a:solidFill>
              <a:schemeClr val="accent1"/>
            </a:solidFill>
          </a:ln>
        </p:spPr>
        <p:txBody>
          <a:bodyPr>
            <a:normAutofit fontScale="90000"/>
          </a:bodyPr>
          <a:lstStyle/>
          <a:p>
            <a:r>
              <a:rPr lang="fr-FR" sz="2400" b="1" dirty="0" smtClean="0">
                <a:solidFill>
                  <a:schemeClr val="tx1"/>
                </a:solidFill>
              </a:rPr>
              <a:t>CONDITIONS D’ENTREE ET DE SEJOUR POUR LES RESSORTISSANTS DES PAYS CEDEAO</a:t>
            </a:r>
            <a:endParaRPr lang="fr-FR" sz="2400" b="1" dirty="0">
              <a:solidFill>
                <a:schemeClr val="tx1"/>
              </a:solidFill>
            </a:endParaRPr>
          </a:p>
        </p:txBody>
      </p:sp>
      <p:sp>
        <p:nvSpPr>
          <p:cNvPr id="3" name="Espace réservé du contenu 2"/>
          <p:cNvSpPr>
            <a:spLocks noGrp="1"/>
          </p:cNvSpPr>
          <p:nvPr>
            <p:ph sz="quarter" idx="1"/>
          </p:nvPr>
        </p:nvSpPr>
        <p:spPr>
          <a:xfrm>
            <a:off x="457200" y="1285860"/>
            <a:ext cx="7467600" cy="4873752"/>
          </a:xfrm>
        </p:spPr>
        <p:txBody>
          <a:bodyPr>
            <a:noAutofit/>
          </a:bodyPr>
          <a:lstStyle/>
          <a:p>
            <a:pPr marL="457200" indent="-457200">
              <a:buAutoNum type="alphaUcPeriod"/>
            </a:pPr>
            <a:r>
              <a:rPr lang="fr-FR" sz="1800" b="1" dirty="0" smtClean="0"/>
              <a:t>Entrée</a:t>
            </a:r>
            <a:endParaRPr lang="fr-FR" sz="2000" b="1" dirty="0" smtClean="0"/>
          </a:p>
          <a:p>
            <a:pPr marL="180975" indent="-180975">
              <a:buFont typeface="Arial" pitchFamily="34" charset="0"/>
              <a:buChar char="•"/>
            </a:pPr>
            <a:r>
              <a:rPr lang="fr-FR" sz="1800" dirty="0" smtClean="0"/>
              <a:t>Pour les ressortissants des pays membres de la CEDEAO,  l’exemption de visas est valable pour les </a:t>
            </a:r>
            <a:r>
              <a:rPr lang="fr-FR" sz="1800" b="1" dirty="0" smtClean="0"/>
              <a:t>étudiants et chercheurs</a:t>
            </a:r>
            <a:r>
              <a:rPr lang="fr-FR" sz="1800" dirty="0" smtClean="0"/>
              <a:t>.</a:t>
            </a:r>
          </a:p>
          <a:p>
            <a:pPr>
              <a:buFont typeface="Wingdings" pitchFamily="2" charset="2"/>
              <a:buChar char="§"/>
            </a:pPr>
            <a:r>
              <a:rPr lang="fr-FR" sz="1800" dirty="0" smtClean="0">
                <a:latin typeface="Cambria" pitchFamily="18" charset="0"/>
                <a:ea typeface="Calibri"/>
                <a:cs typeface="Times New Roman"/>
              </a:rPr>
              <a:t>La carte nationale d’identité ou</a:t>
            </a:r>
          </a:p>
          <a:p>
            <a:pPr>
              <a:buFont typeface="Wingdings" pitchFamily="2" charset="2"/>
              <a:buChar char="§"/>
            </a:pPr>
            <a:r>
              <a:rPr lang="fr-FR" sz="1800" dirty="0" smtClean="0">
                <a:latin typeface="Cambria" pitchFamily="18" charset="0"/>
                <a:ea typeface="Calibri"/>
                <a:cs typeface="Times New Roman"/>
              </a:rPr>
              <a:t>La carte consulaire . </a:t>
            </a:r>
            <a:endParaRPr lang="fr-FR" sz="1800" dirty="0" smtClean="0"/>
          </a:p>
          <a:p>
            <a:pPr marL="457200" indent="-457200">
              <a:buFont typeface="+mj-lt"/>
              <a:buAutoNum type="alphaUcPeriod" startAt="2"/>
            </a:pPr>
            <a:r>
              <a:rPr lang="fr-FR" sz="1800" dirty="0" smtClean="0"/>
              <a:t> </a:t>
            </a:r>
            <a:r>
              <a:rPr lang="fr-FR" sz="1800" b="1" dirty="0" smtClean="0"/>
              <a:t>Séjour</a:t>
            </a:r>
          </a:p>
          <a:p>
            <a:pPr marL="180975" indent="-180975">
              <a:buFont typeface="Arial" pitchFamily="34" charset="0"/>
              <a:buChar char="•"/>
            </a:pPr>
            <a:r>
              <a:rPr lang="fr-FR" sz="1800" dirty="0" smtClean="0"/>
              <a:t> Ils ne sont pas soumis à une immatriculation particulière de la part des autorités ivoiriennes.</a:t>
            </a:r>
          </a:p>
          <a:p>
            <a:pPr marL="0" indent="0">
              <a:buNone/>
            </a:pPr>
            <a:r>
              <a:rPr lang="fr-FR" sz="1800" dirty="0" smtClean="0"/>
              <a:t>Les cartes consulaires délivrées par leur représentation diplomatique valent pour pièce pour accomplir les actes de la vie civile. Cf. ordonnance n° 604 du 08 novembre 2007 portant suppression de la carte de séjour.</a:t>
            </a:r>
          </a:p>
          <a:p>
            <a:pPr marL="85725" indent="-85725">
              <a:buFont typeface="Arial" pitchFamily="34" charset="0"/>
              <a:buChar char="•"/>
            </a:pPr>
            <a:endParaRPr lang="fr-FR" sz="1800" dirty="0" smtClean="0"/>
          </a:p>
          <a:p>
            <a:pPr marL="457200" indent="-457200">
              <a:buNone/>
            </a:pPr>
            <a:endParaRPr lang="fr-FR" sz="2000" dirty="0" smtClean="0"/>
          </a:p>
          <a:p>
            <a:pPr marL="457200" indent="-457200">
              <a:buNone/>
            </a:pPr>
            <a:endParaRPr lang="fr-FR" sz="2000" dirty="0" smtClean="0"/>
          </a:p>
          <a:p>
            <a:pPr marL="457200" indent="-457200">
              <a:buNone/>
            </a:pPr>
            <a:endParaRPr lang="fr-FR" sz="2000" dirty="0" smtClean="0"/>
          </a:p>
        </p:txBody>
      </p:sp>
      <p:sp>
        <p:nvSpPr>
          <p:cNvPr id="4" name="Espace réservé du numéro de diapositive 3"/>
          <p:cNvSpPr>
            <a:spLocks noGrp="1"/>
          </p:cNvSpPr>
          <p:nvPr>
            <p:ph type="sldNum" sz="quarter" idx="15"/>
          </p:nvPr>
        </p:nvSpPr>
        <p:spPr/>
        <p:txBody>
          <a:bodyPr/>
          <a:lstStyle/>
          <a:p>
            <a:fld id="{06677FD4-5388-4FC8-ADB0-462D91214DC6}" type="slidenum">
              <a:rPr lang="fr-FR" smtClean="0"/>
              <a:pPr/>
              <a:t>3</a:t>
            </a:fld>
            <a:endParaRPr lang="fr-F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357298"/>
            <a:ext cx="7467600" cy="5116654"/>
          </a:xfrm>
        </p:spPr>
        <p:txBody>
          <a:bodyPr>
            <a:normAutofit fontScale="92500" lnSpcReduction="10000"/>
          </a:bodyPr>
          <a:lstStyle/>
          <a:p>
            <a:pPr marL="0" indent="0">
              <a:buFont typeface="Arial" pitchFamily="34" charset="0"/>
              <a:buChar char="•"/>
              <a:tabLst>
                <a:tab pos="85725" algn="l"/>
              </a:tabLst>
            </a:pPr>
            <a:r>
              <a:rPr lang="fr-FR" dirty="0" smtClean="0"/>
              <a:t>   Accord de reconnaissance mutuelle des diplômes, grades et qualification qui est en vigueur dans les pays membres de l’UEMOA et une égalité de traitement des étudiants des pays membres de l’union.</a:t>
            </a:r>
          </a:p>
          <a:p>
            <a:pPr marL="457200" indent="-457200">
              <a:buFont typeface="Wingdings" pitchFamily="2" charset="2"/>
              <a:buChar char="q"/>
            </a:pPr>
            <a:r>
              <a:rPr lang="fr-FR" dirty="0" smtClean="0"/>
              <a:t>Mêmes Conditions d’inscription dans les universités publiques ivoiriennes.</a:t>
            </a:r>
          </a:p>
          <a:p>
            <a:pPr marL="457200" indent="-457200">
              <a:buFont typeface="Wingdings" pitchFamily="2" charset="2"/>
              <a:buChar char="q"/>
            </a:pPr>
            <a:r>
              <a:rPr lang="fr-FR" dirty="0" smtClean="0"/>
              <a:t>Période unique pour l’examen du baccalauréat.</a:t>
            </a:r>
          </a:p>
          <a:p>
            <a:pPr marL="457200" indent="-457200">
              <a:buFont typeface="Wingdings" pitchFamily="2" charset="2"/>
              <a:buChar char="q"/>
            </a:pPr>
            <a:r>
              <a:rPr lang="fr-FR" dirty="0" smtClean="0"/>
              <a:t>Harmonisation des curricula et programme à travers le système LMD du CAMES (Afrique de l’ouest, du centre et Madagascar). </a:t>
            </a:r>
          </a:p>
          <a:p>
            <a:pPr marL="0" indent="0">
              <a:buNone/>
            </a:pPr>
            <a:r>
              <a:rPr lang="fr-FR" dirty="0" smtClean="0"/>
              <a:t>NB. Signature de coopération bilatérales pour faciliter les échanges d’étudiants </a:t>
            </a:r>
            <a:r>
              <a:rPr lang="fr-FR" dirty="0"/>
              <a:t>et de </a:t>
            </a:r>
            <a:r>
              <a:rPr lang="fr-FR" dirty="0" smtClean="0"/>
              <a:t>chercheurs, entre autres Burkina Faso-Côte d’Ivoire ( TAC (traité d’amitié et de coopération dont la 5</a:t>
            </a:r>
            <a:r>
              <a:rPr lang="fr-FR" baseline="30000" dirty="0" smtClean="0"/>
              <a:t>ème</a:t>
            </a:r>
            <a:r>
              <a:rPr lang="fr-FR" dirty="0" smtClean="0"/>
              <a:t> édition s’est tenue à Yamoussoukro en septembre 2016)</a:t>
            </a:r>
          </a:p>
        </p:txBody>
      </p:sp>
      <p:sp>
        <p:nvSpPr>
          <p:cNvPr id="4" name="Titre 1"/>
          <p:cNvSpPr>
            <a:spLocks noGrp="1"/>
          </p:cNvSpPr>
          <p:nvPr>
            <p:ph type="title"/>
          </p:nvPr>
        </p:nvSpPr>
        <p:spPr>
          <a:xfrm>
            <a:off x="457200" y="285728"/>
            <a:ext cx="7467600" cy="928694"/>
          </a:xfrm>
          <a:solidFill>
            <a:schemeClr val="accent1"/>
          </a:solidFill>
          <a:ln w="28575">
            <a:solidFill>
              <a:schemeClr val="accent1"/>
            </a:solidFill>
          </a:ln>
        </p:spPr>
        <p:txBody>
          <a:bodyPr>
            <a:normAutofit/>
          </a:bodyPr>
          <a:lstStyle/>
          <a:p>
            <a:r>
              <a:rPr lang="fr-FR" sz="2400" b="1" dirty="0" smtClean="0">
                <a:solidFill>
                  <a:schemeClr val="tx1"/>
                </a:solidFill>
                <a:latin typeface="Cambria" pitchFamily="18" charset="0"/>
              </a:rPr>
              <a:t>CONDITIONS D’ENTREE ET DE SEJOUR </a:t>
            </a:r>
            <a:r>
              <a:rPr lang="fr-FR" sz="2700" b="1" dirty="0" smtClean="0">
                <a:solidFill>
                  <a:schemeClr val="tx1"/>
                </a:solidFill>
                <a:latin typeface="Cambria" pitchFamily="18" charset="0"/>
              </a:rPr>
              <a:t>POUR LES RESSORTISSANTS DES PAYS CEDEAO</a:t>
            </a:r>
            <a:r>
              <a:rPr lang="fr-FR" sz="2400" b="1" dirty="0" smtClean="0">
                <a:solidFill>
                  <a:schemeClr val="tx1"/>
                </a:solidFill>
                <a:latin typeface="Cambria" pitchFamily="18" charset="0"/>
              </a:rPr>
              <a:t> (suite)</a:t>
            </a:r>
            <a:endParaRPr lang="fr-FR" sz="2400" b="1" dirty="0">
              <a:solidFill>
                <a:schemeClr val="tx1"/>
              </a:solidFill>
              <a:latin typeface="Cambria" pitchFamily="18" charset="0"/>
            </a:endParaRPr>
          </a:p>
        </p:txBody>
      </p:sp>
      <p:sp>
        <p:nvSpPr>
          <p:cNvPr id="5" name="Espace réservé du numéro de diapositive 4"/>
          <p:cNvSpPr>
            <a:spLocks noGrp="1"/>
          </p:cNvSpPr>
          <p:nvPr>
            <p:ph type="sldNum" sz="quarter" idx="15"/>
          </p:nvPr>
        </p:nvSpPr>
        <p:spPr/>
        <p:txBody>
          <a:bodyPr/>
          <a:lstStyle/>
          <a:p>
            <a:fld id="{06677FD4-5388-4FC8-ADB0-462D91214DC6}" type="slidenum">
              <a:rPr lang="fr-FR" smtClean="0"/>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329642" cy="1143008"/>
          </a:xfrm>
        </p:spPr>
        <p:style>
          <a:lnRef idx="2">
            <a:schemeClr val="accent1">
              <a:shade val="50000"/>
            </a:schemeClr>
          </a:lnRef>
          <a:fillRef idx="1">
            <a:schemeClr val="accent1"/>
          </a:fillRef>
          <a:effectRef idx="0">
            <a:schemeClr val="accent1"/>
          </a:effectRef>
          <a:fontRef idx="minor">
            <a:schemeClr val="lt1"/>
          </a:fontRef>
        </p:style>
        <p:txBody>
          <a:bodyPr anchor="b">
            <a:noAutofit/>
          </a:bodyPr>
          <a:lstStyle/>
          <a:p>
            <a:pPr lvl="0" algn="ctr"/>
            <a:r>
              <a:rPr lang="fr-FR" sz="3200" b="1" dirty="0" smtClean="0">
                <a:latin typeface="Times New Roman"/>
                <a:ea typeface="Calibri"/>
                <a:cs typeface="Times New Roman"/>
              </a:rPr>
              <a:t/>
            </a:r>
            <a:br>
              <a:rPr lang="fr-FR" sz="3200" b="1" dirty="0" smtClean="0">
                <a:latin typeface="Times New Roman"/>
                <a:ea typeface="Calibri"/>
                <a:cs typeface="Times New Roman"/>
              </a:rPr>
            </a:br>
            <a:r>
              <a:rPr lang="fr-FR" sz="3200" b="1" dirty="0">
                <a:latin typeface="Times New Roman"/>
                <a:ea typeface="Calibri"/>
                <a:cs typeface="Times New Roman"/>
              </a:rPr>
              <a:t/>
            </a:r>
            <a:br>
              <a:rPr lang="fr-FR" sz="3200" b="1" dirty="0">
                <a:latin typeface="Times New Roman"/>
                <a:ea typeface="Calibri"/>
                <a:cs typeface="Times New Roman"/>
              </a:rPr>
            </a:br>
            <a:r>
              <a:rPr lang="fr-FR" sz="3200" b="1" dirty="0" smtClean="0">
                <a:latin typeface="Times New Roman"/>
                <a:ea typeface="Calibri"/>
                <a:cs typeface="Times New Roman"/>
              </a:rPr>
              <a:t/>
            </a:r>
            <a:br>
              <a:rPr lang="fr-FR" sz="3200" b="1" dirty="0" smtClean="0">
                <a:latin typeface="Times New Roman"/>
                <a:ea typeface="Calibri"/>
                <a:cs typeface="Times New Roman"/>
              </a:rPr>
            </a:br>
            <a:r>
              <a:rPr lang="fr-FR" sz="2400" b="1" dirty="0" smtClean="0">
                <a:latin typeface="Cambria" pitchFamily="18" charset="0"/>
                <a:ea typeface="Calibri"/>
                <a:cs typeface="Times New Roman"/>
              </a:rPr>
              <a:t>I- </a:t>
            </a:r>
            <a:r>
              <a:rPr lang="fr-FR" sz="2400" b="1" dirty="0" smtClean="0">
                <a:solidFill>
                  <a:schemeClr val="bg1"/>
                </a:solidFill>
                <a:latin typeface="Cambria" pitchFamily="18" charset="0"/>
              </a:rPr>
              <a:t>CONDITIONS D’ENTREE ET DE SEJOUR POUR LES RESSORTISSANTS DES PAYS  HORS CEDEAO</a:t>
            </a:r>
            <a:endParaRPr lang="fr-FR" sz="3200" dirty="0">
              <a:solidFill>
                <a:schemeClr val="bg1"/>
              </a:solidFill>
              <a:latin typeface="Cambria" pitchFamily="18" charset="0"/>
            </a:endParaRPr>
          </a:p>
        </p:txBody>
      </p:sp>
      <p:sp>
        <p:nvSpPr>
          <p:cNvPr id="3" name="Espace réservé du contenu 2"/>
          <p:cNvSpPr>
            <a:spLocks noGrp="1"/>
          </p:cNvSpPr>
          <p:nvPr>
            <p:ph sz="quarter" idx="1"/>
          </p:nvPr>
        </p:nvSpPr>
        <p:spPr>
          <a:xfrm>
            <a:off x="457200" y="1600200"/>
            <a:ext cx="8229600" cy="4686320"/>
          </a:xfrm>
        </p:spPr>
        <p:txBody>
          <a:bodyPr>
            <a:normAutofit fontScale="92500" lnSpcReduction="10000"/>
          </a:bodyPr>
          <a:lstStyle/>
          <a:p>
            <a:pPr>
              <a:buNone/>
            </a:pPr>
            <a:r>
              <a:rPr lang="fr-FR" dirty="0" smtClean="0">
                <a:latin typeface="Times New Roman"/>
                <a:ea typeface="Calibri"/>
                <a:cs typeface="Times New Roman"/>
              </a:rPr>
              <a:t>    </a:t>
            </a:r>
            <a:r>
              <a:rPr lang="fr-FR" sz="2800" b="1" dirty="0" smtClean="0">
                <a:latin typeface="Cambria" pitchFamily="18" charset="0"/>
                <a:ea typeface="Calibri"/>
                <a:cs typeface="Times New Roman"/>
              </a:rPr>
              <a:t>A- ENTREE</a:t>
            </a:r>
            <a:endParaRPr lang="fr-FR" sz="2600" b="1" dirty="0" smtClean="0">
              <a:latin typeface="Cambria" pitchFamily="18" charset="0"/>
              <a:ea typeface="Calibri"/>
              <a:cs typeface="Times New Roman"/>
            </a:endParaRPr>
          </a:p>
          <a:p>
            <a:pPr>
              <a:buFont typeface="Wingdings" pitchFamily="2" charset="2"/>
              <a:buChar char="§"/>
            </a:pPr>
            <a:r>
              <a:rPr lang="fr-FR" sz="2100" dirty="0" smtClean="0">
                <a:latin typeface="Cambria" pitchFamily="18" charset="0"/>
                <a:ea typeface="Calibri"/>
                <a:cs typeface="Times New Roman"/>
              </a:rPr>
              <a:t>le passeport; </a:t>
            </a:r>
          </a:p>
          <a:p>
            <a:pPr>
              <a:buFont typeface="Wingdings" pitchFamily="2" charset="2"/>
              <a:buChar char="§"/>
            </a:pPr>
            <a:r>
              <a:rPr lang="fr-FR" sz="2100" dirty="0" smtClean="0">
                <a:latin typeface="Cambria" pitchFamily="18" charset="0"/>
                <a:ea typeface="Calibri"/>
                <a:cs typeface="Times New Roman"/>
              </a:rPr>
              <a:t>le visa.</a:t>
            </a:r>
          </a:p>
          <a:p>
            <a:pPr lvl="0">
              <a:buFont typeface="Wingdings" pitchFamily="2" charset="2"/>
              <a:buChar char="v"/>
            </a:pPr>
            <a:r>
              <a:rPr lang="fr-FR" sz="2000" dirty="0" smtClean="0">
                <a:latin typeface="Cambria" pitchFamily="18" charset="0"/>
                <a:ea typeface="Calibri"/>
                <a:cs typeface="Times New Roman"/>
              </a:rPr>
              <a:t>court </a:t>
            </a:r>
            <a:r>
              <a:rPr lang="fr-FR" sz="2000" dirty="0" smtClean="0">
                <a:latin typeface="Cambria" pitchFamily="18" charset="0"/>
                <a:ea typeface="Calibri"/>
                <a:cs typeface="Times New Roman"/>
              </a:rPr>
              <a:t>séjour trois mois (03 mois)</a:t>
            </a:r>
          </a:p>
          <a:p>
            <a:pPr lvl="0">
              <a:buFont typeface="Wingdings" pitchFamily="2" charset="2"/>
              <a:buChar char="v"/>
            </a:pPr>
            <a:r>
              <a:rPr lang="fr-FR" sz="2000" dirty="0" smtClean="0">
                <a:latin typeface="Cambria" pitchFamily="18" charset="0"/>
                <a:ea typeface="Calibri"/>
                <a:cs typeface="Times New Roman"/>
              </a:rPr>
              <a:t>long  </a:t>
            </a:r>
            <a:r>
              <a:rPr lang="fr-FR" sz="2000" dirty="0" smtClean="0">
                <a:latin typeface="Cambria" pitchFamily="18" charset="0"/>
                <a:ea typeface="Calibri"/>
                <a:cs typeface="Times New Roman"/>
              </a:rPr>
              <a:t>séjour un an (01 an)</a:t>
            </a:r>
          </a:p>
          <a:p>
            <a:pPr>
              <a:buFont typeface="Wingdings" pitchFamily="2" charset="2"/>
              <a:buChar char="§"/>
            </a:pPr>
            <a:endParaRPr lang="fr-FR" sz="2100" dirty="0" smtClean="0">
              <a:latin typeface="Cambria" pitchFamily="18" charset="0"/>
              <a:ea typeface="Calibri"/>
              <a:cs typeface="Times New Roman"/>
            </a:endParaRPr>
          </a:p>
          <a:p>
            <a:pPr>
              <a:buFont typeface="Wingdings" pitchFamily="2" charset="2"/>
              <a:buChar char="Ø"/>
            </a:pPr>
            <a:r>
              <a:rPr lang="fr-FR" sz="2000" dirty="0" smtClean="0"/>
              <a:t>DEMANDE DE VISA</a:t>
            </a:r>
          </a:p>
          <a:p>
            <a:pPr>
              <a:buFontTx/>
              <a:buChar char="-"/>
            </a:pPr>
            <a:r>
              <a:rPr lang="fr-FR" sz="2000" dirty="0" smtClean="0"/>
              <a:t>Le passeport en cours de validité pour six mois minimum + la photocopie des trois premières pages; </a:t>
            </a:r>
          </a:p>
          <a:p>
            <a:pPr>
              <a:buFontTx/>
              <a:buChar char="-"/>
            </a:pPr>
            <a:r>
              <a:rPr lang="fr-FR" sz="2000" dirty="0" smtClean="0"/>
              <a:t>L’original de la copie intégrale de l´extrait d´acte de naissance ;</a:t>
            </a:r>
          </a:p>
          <a:p>
            <a:pPr>
              <a:buFontTx/>
              <a:buChar char="-"/>
            </a:pPr>
            <a:r>
              <a:rPr lang="fr-FR" sz="2000" dirty="0" smtClean="0"/>
              <a:t>La photocopie du certificat de scolarité ou de la carte d´étudiant;</a:t>
            </a:r>
          </a:p>
          <a:p>
            <a:pPr>
              <a:buFontTx/>
              <a:buChar char="-"/>
            </a:pPr>
            <a:r>
              <a:rPr lang="fr-FR" sz="2000" dirty="0" smtClean="0"/>
              <a:t>Le certificat international de vaccination contre la fièvre jaune ; </a:t>
            </a:r>
          </a:p>
          <a:p>
            <a:pPr>
              <a:buFontTx/>
              <a:buChar char="-"/>
            </a:pPr>
            <a:r>
              <a:rPr lang="fr-FR" sz="2000" dirty="0" smtClean="0"/>
              <a:t>Une attestation détaillée de réservation de billet d’avion ou une photocopie du billet d´avion aller/retour. </a:t>
            </a:r>
          </a:p>
          <a:p>
            <a:pPr>
              <a:buFont typeface="Wingdings" pitchFamily="2" charset="2"/>
              <a:buChar char="§"/>
            </a:pPr>
            <a:endParaRPr lang="fr-FR" sz="2100" dirty="0" smtClean="0">
              <a:latin typeface="Cambria" pitchFamily="18" charset="0"/>
              <a:ea typeface="Calibri"/>
              <a:cs typeface="Times New Roman"/>
            </a:endParaRPr>
          </a:p>
          <a:p>
            <a:pPr>
              <a:buNone/>
            </a:pPr>
            <a:endParaRPr lang="fr-FR" dirty="0"/>
          </a:p>
        </p:txBody>
      </p:sp>
      <p:pic>
        <p:nvPicPr>
          <p:cNvPr id="4" name="Image 3"/>
          <p:cNvPicPr/>
          <p:nvPr/>
        </p:nvPicPr>
        <p:blipFill>
          <a:blip r:embed="rId2" cstate="print">
            <a:extLst>
              <a:ext uri="{28A0092B-C50C-407E-A947-70E740481C1C}">
                <a14:useLocalDpi xmlns:a14="http://schemas.microsoft.com/office/drawing/2010/main" xmlns="" val="0"/>
              </a:ext>
            </a:extLst>
          </a:blip>
          <a:stretch>
            <a:fillRect/>
          </a:stretch>
        </p:blipFill>
        <p:spPr>
          <a:xfrm>
            <a:off x="142844" y="6215082"/>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Espace réservé du numéro de diapositive 4"/>
          <p:cNvSpPr>
            <a:spLocks noGrp="1"/>
          </p:cNvSpPr>
          <p:nvPr>
            <p:ph type="sldNum" sz="quarter" idx="15"/>
          </p:nvPr>
        </p:nvSpPr>
        <p:spPr/>
        <p:txBody>
          <a:bodyPr/>
          <a:lstStyle/>
          <a:p>
            <a:fld id="{06677FD4-5388-4FC8-ADB0-462D91214DC6}"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072494" cy="1143000"/>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fr-FR" sz="2800" dirty="0" smtClean="0">
                <a:latin typeface="Cambria" pitchFamily="18" charset="0"/>
              </a:rPr>
              <a:t>LES DOCUMENTS A FOURNIR ET  PROCEDURES D’ACQUISITION</a:t>
            </a:r>
            <a:endParaRPr lang="fr-FR" dirty="0"/>
          </a:p>
        </p:txBody>
      </p:sp>
      <p:sp>
        <p:nvSpPr>
          <p:cNvPr id="3" name="Espace réservé du contenu 2"/>
          <p:cNvSpPr>
            <a:spLocks noGrp="1"/>
          </p:cNvSpPr>
          <p:nvPr>
            <p:ph sz="quarter" idx="1"/>
          </p:nvPr>
        </p:nvSpPr>
        <p:spPr>
          <a:xfrm>
            <a:off x="457200" y="1428736"/>
            <a:ext cx="8043890" cy="5045216"/>
          </a:xfrm>
        </p:spPr>
        <p:txBody>
          <a:bodyPr>
            <a:normAutofit lnSpcReduction="10000"/>
          </a:bodyPr>
          <a:lstStyle/>
          <a:p>
            <a:pPr>
              <a:buFont typeface="Wingdings" pitchFamily="2" charset="2"/>
              <a:buChar char="Ø"/>
            </a:pPr>
            <a:r>
              <a:rPr lang="fr-FR" dirty="0" smtClean="0"/>
              <a:t>	</a:t>
            </a:r>
            <a:r>
              <a:rPr lang="fr-FR" sz="2600" b="1" dirty="0" smtClean="0"/>
              <a:t> DEMANDE DE  VISA (suite)</a:t>
            </a:r>
          </a:p>
          <a:p>
            <a:pPr>
              <a:buFontTx/>
              <a:buChar char="-"/>
            </a:pPr>
            <a:r>
              <a:rPr lang="fr-FR" dirty="0" smtClean="0"/>
              <a:t> Certificat d’inscription ou de pré inscription dans une université ou une institution publique ;</a:t>
            </a:r>
          </a:p>
          <a:p>
            <a:pPr>
              <a:buFontTx/>
              <a:buChar char="-"/>
            </a:pPr>
            <a:r>
              <a:rPr lang="fr-FR" dirty="0" smtClean="0"/>
              <a:t>Le dernier certificat de scolarité ou la dernière carte scolaire ainsi que les derniers diplômes obtenus ;</a:t>
            </a:r>
          </a:p>
          <a:p>
            <a:pPr>
              <a:buFontTx/>
              <a:buChar char="-"/>
            </a:pPr>
            <a:r>
              <a:rPr lang="fr-FR" dirty="0" smtClean="0"/>
              <a:t>L’original du reçu de paiement des frais du visa </a:t>
            </a:r>
          </a:p>
          <a:p>
            <a:pPr>
              <a:buFontTx/>
              <a:buChar char="-"/>
            </a:pPr>
            <a:r>
              <a:rPr lang="fr-FR" dirty="0" smtClean="0"/>
              <a:t>L’approbation du D.S.T. (pré-visa ou laissez-débarquer) ;</a:t>
            </a:r>
          </a:p>
          <a:p>
            <a:pPr>
              <a:buFontTx/>
              <a:buChar char="-"/>
            </a:pPr>
            <a:r>
              <a:rPr lang="fr-FR" dirty="0" smtClean="0"/>
              <a:t>La réservation d’hôtel ou le certificat d’hébergement ;</a:t>
            </a:r>
          </a:p>
          <a:p>
            <a:pPr>
              <a:buFontTx/>
              <a:buChar char="-"/>
            </a:pPr>
            <a:r>
              <a:rPr lang="fr-FR" dirty="0" smtClean="0"/>
              <a:t>Une autorisation parentale signée et légalisée du parent s’il s’agit d’un enfant mineur voyageant seul ;</a:t>
            </a:r>
          </a:p>
          <a:p>
            <a:pPr>
              <a:buNone/>
            </a:pPr>
            <a:r>
              <a:rPr lang="fr-FR" dirty="0" smtClean="0"/>
              <a:t/>
            </a:r>
            <a:br>
              <a:rPr lang="fr-FR" dirty="0" smtClean="0"/>
            </a:br>
            <a:r>
              <a:rPr lang="fr-FR" dirty="0" smtClean="0"/>
              <a:t> </a:t>
            </a:r>
          </a:p>
          <a:p>
            <a:pPr>
              <a:buNone/>
            </a:pPr>
            <a:endParaRPr lang="fr-FR" dirty="0"/>
          </a:p>
        </p:txBody>
      </p:sp>
      <p:pic>
        <p:nvPicPr>
          <p:cNvPr id="5" name="Image 4"/>
          <p:cNvPicPr/>
          <p:nvPr/>
        </p:nvPicPr>
        <p:blipFill>
          <a:blip r:embed="rId2" cstate="print">
            <a:extLst>
              <a:ext uri="{28A0092B-C50C-407E-A947-70E740481C1C}">
                <a14:useLocalDpi xmlns:a14="http://schemas.microsoft.com/office/drawing/2010/main" xmlns="" val="0"/>
              </a:ext>
            </a:extLst>
          </a:blip>
          <a:stretch>
            <a:fillRect/>
          </a:stretch>
        </p:blipFill>
        <p:spPr>
          <a:xfrm>
            <a:off x="142844" y="6215082"/>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Espace réservé du numéro de diapositive 5"/>
          <p:cNvSpPr>
            <a:spLocks noGrp="1"/>
          </p:cNvSpPr>
          <p:nvPr>
            <p:ph type="sldNum" sz="quarter" idx="15"/>
          </p:nvPr>
        </p:nvSpPr>
        <p:spPr/>
        <p:txBody>
          <a:bodyPr/>
          <a:lstStyle/>
          <a:p>
            <a:fld id="{06677FD4-5388-4FC8-ADB0-462D91214DC6}"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43890" cy="1143000"/>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fr-FR" sz="3200" dirty="0" smtClean="0">
                <a:latin typeface="Cambria" pitchFamily="18" charset="0"/>
              </a:rPr>
              <a:t>III- LES PROCEDURES D’ACQUISITION DU VISA</a:t>
            </a:r>
            <a:endParaRPr lang="fr-FR" dirty="0"/>
          </a:p>
        </p:txBody>
      </p:sp>
      <p:sp>
        <p:nvSpPr>
          <p:cNvPr id="3" name="Espace réservé du contenu 2"/>
          <p:cNvSpPr>
            <a:spLocks noGrp="1"/>
          </p:cNvSpPr>
          <p:nvPr>
            <p:ph sz="quarter" idx="1"/>
          </p:nvPr>
        </p:nvSpPr>
        <p:spPr>
          <a:xfrm>
            <a:off x="457200" y="1600200"/>
            <a:ext cx="8043890" cy="4873752"/>
          </a:xfrm>
        </p:spPr>
        <p:txBody>
          <a:bodyPr>
            <a:normAutofit fontScale="62500" lnSpcReduction="20000"/>
          </a:bodyPr>
          <a:lstStyle/>
          <a:p>
            <a:pPr lvl="0" algn="ctr">
              <a:lnSpc>
                <a:spcPct val="115000"/>
              </a:lnSpc>
              <a:spcAft>
                <a:spcPts val="1000"/>
              </a:spcAft>
              <a:buNone/>
            </a:pPr>
            <a:r>
              <a:rPr lang="fr-FR" sz="3200" b="1" dirty="0" smtClean="0">
                <a:latin typeface="Cambria" pitchFamily="18" charset="0"/>
                <a:ea typeface="Calibri"/>
                <a:cs typeface="Times New Roman"/>
              </a:rPr>
              <a:t>A- LA PROCEDURE ORDINAIRE</a:t>
            </a:r>
          </a:p>
          <a:p>
            <a:pPr lvl="0" algn="just">
              <a:lnSpc>
                <a:spcPct val="120000"/>
              </a:lnSpc>
              <a:spcAft>
                <a:spcPts val="1000"/>
              </a:spcAft>
              <a:buFont typeface="Courier New" pitchFamily="49" charset="0"/>
              <a:buChar char="o"/>
            </a:pPr>
            <a:r>
              <a:rPr lang="fr-FR" sz="2600" dirty="0" smtClean="0">
                <a:latin typeface="Cambria" pitchFamily="18" charset="0"/>
                <a:ea typeface="Calibri"/>
                <a:cs typeface="Times New Roman"/>
              </a:rPr>
              <a:t>La lettre de demande Comportant toutes les informations relative au demandeur identité, motif du voyage, durée du séjour, adresse de résidence  du correspondant.</a:t>
            </a:r>
          </a:p>
          <a:p>
            <a:pPr lvl="0" algn="just">
              <a:lnSpc>
                <a:spcPct val="120000"/>
              </a:lnSpc>
              <a:spcAft>
                <a:spcPts val="1000"/>
              </a:spcAft>
              <a:buFont typeface="Courier New" pitchFamily="49" charset="0"/>
              <a:buChar char="o"/>
            </a:pPr>
            <a:r>
              <a:rPr lang="fr-FR" sz="2600" dirty="0" smtClean="0">
                <a:latin typeface="Cambria" pitchFamily="18" charset="0"/>
                <a:ea typeface="Calibri"/>
                <a:cs typeface="Times New Roman"/>
              </a:rPr>
              <a:t>La lettre d’approbation</a:t>
            </a:r>
          </a:p>
          <a:p>
            <a:pPr lvl="0" algn="just">
              <a:lnSpc>
                <a:spcPct val="120000"/>
              </a:lnSpc>
              <a:spcAft>
                <a:spcPts val="1000"/>
              </a:spcAft>
              <a:buFont typeface="Courier New" pitchFamily="49" charset="0"/>
              <a:buChar char="o"/>
            </a:pPr>
            <a:r>
              <a:rPr lang="fr-FR" sz="2600" dirty="0" smtClean="0">
                <a:latin typeface="Cambria" pitchFamily="18" charset="0"/>
                <a:ea typeface="Calibri"/>
                <a:cs typeface="Times New Roman"/>
              </a:rPr>
              <a:t>Les frais  de timbre</a:t>
            </a:r>
          </a:p>
          <a:p>
            <a:pPr lvl="0" algn="just">
              <a:lnSpc>
                <a:spcPct val="120000"/>
              </a:lnSpc>
              <a:spcAft>
                <a:spcPts val="1000"/>
              </a:spcAft>
              <a:buFont typeface="Courier New" pitchFamily="49" charset="0"/>
              <a:buChar char="o"/>
            </a:pPr>
            <a:r>
              <a:rPr lang="fr-FR" sz="2600" dirty="0" smtClean="0">
                <a:latin typeface="Cambria" pitchFamily="18" charset="0"/>
                <a:ea typeface="Calibri"/>
                <a:cs typeface="Times New Roman"/>
              </a:rPr>
              <a:t>L’enrôlement à l’aéroport</a:t>
            </a:r>
            <a:endParaRPr lang="fr-FR" sz="2600" b="1" dirty="0" smtClean="0">
              <a:latin typeface="Cambria" pitchFamily="18" charset="0"/>
              <a:ea typeface="Calibri"/>
              <a:cs typeface="Times New Roman"/>
            </a:endParaRPr>
          </a:p>
          <a:p>
            <a:pPr lvl="0" algn="just">
              <a:lnSpc>
                <a:spcPct val="115000"/>
              </a:lnSpc>
              <a:spcAft>
                <a:spcPts val="1000"/>
              </a:spcAft>
              <a:buNone/>
            </a:pPr>
            <a:r>
              <a:rPr lang="fr-FR" sz="2600" b="1" dirty="0" smtClean="0">
                <a:latin typeface="Cambria" pitchFamily="18" charset="0"/>
                <a:ea typeface="Calibri"/>
                <a:cs typeface="Times New Roman"/>
              </a:rPr>
              <a:t>			         </a:t>
            </a:r>
            <a:r>
              <a:rPr lang="fr-FR" sz="3200" b="1" dirty="0" smtClean="0">
                <a:latin typeface="Cambria" pitchFamily="18" charset="0"/>
                <a:ea typeface="Calibri"/>
                <a:cs typeface="Times New Roman"/>
              </a:rPr>
              <a:t>B- LE E-VISA</a:t>
            </a:r>
          </a:p>
          <a:p>
            <a:pPr lvl="0" algn="just">
              <a:spcAft>
                <a:spcPts val="1000"/>
              </a:spcAft>
              <a:buFont typeface="Courier New" pitchFamily="49" charset="0"/>
              <a:buChar char="o"/>
            </a:pPr>
            <a:r>
              <a:rPr lang="fr-FR" sz="2600" dirty="0" smtClean="0">
                <a:latin typeface="Cambria" pitchFamily="18" charset="0"/>
              </a:rPr>
              <a:t>Le pré-enrôlement en ligne;</a:t>
            </a:r>
          </a:p>
          <a:p>
            <a:pPr lvl="0" algn="just">
              <a:spcAft>
                <a:spcPts val="1000"/>
              </a:spcAft>
              <a:buFont typeface="Courier New" pitchFamily="49" charset="0"/>
              <a:buChar char="o"/>
            </a:pPr>
            <a:r>
              <a:rPr lang="fr-FR" sz="2600" dirty="0" smtClean="0">
                <a:latin typeface="Cambria" pitchFamily="18" charset="0"/>
              </a:rPr>
              <a:t>Le Paiement;</a:t>
            </a:r>
          </a:p>
          <a:p>
            <a:pPr lvl="0" algn="just">
              <a:spcAft>
                <a:spcPts val="1000"/>
              </a:spcAft>
              <a:buFont typeface="Courier New" pitchFamily="49" charset="0"/>
              <a:buChar char="o"/>
            </a:pPr>
            <a:r>
              <a:rPr lang="fr-FR" sz="2600" dirty="0" smtClean="0">
                <a:latin typeface="Cambria" pitchFamily="18" charset="0"/>
              </a:rPr>
              <a:t>La Réception du document de confirmation;</a:t>
            </a:r>
          </a:p>
          <a:p>
            <a:pPr lvl="0" algn="just">
              <a:spcAft>
                <a:spcPts val="1000"/>
              </a:spcAft>
              <a:buFont typeface="Courier New" pitchFamily="49" charset="0"/>
              <a:buChar char="o"/>
            </a:pPr>
            <a:r>
              <a:rPr lang="fr-FR" sz="2600" dirty="0" smtClean="0">
                <a:latin typeface="Cambria" pitchFamily="18" charset="0"/>
              </a:rPr>
              <a:t>L’Enrôlement à l´aéroport.</a:t>
            </a:r>
          </a:p>
          <a:p>
            <a:endParaRPr lang="fr-FR" dirty="0"/>
          </a:p>
        </p:txBody>
      </p:sp>
      <p:pic>
        <p:nvPicPr>
          <p:cNvPr id="4" name="Image 3"/>
          <p:cNvPicPr/>
          <p:nvPr/>
        </p:nvPicPr>
        <p:blipFill>
          <a:blip r:embed="rId2" cstate="print">
            <a:extLst>
              <a:ext uri="{28A0092B-C50C-407E-A947-70E740481C1C}">
                <a14:useLocalDpi xmlns:a14="http://schemas.microsoft.com/office/drawing/2010/main" xmlns="" val="0"/>
              </a:ext>
            </a:extLst>
          </a:blip>
          <a:stretch>
            <a:fillRect/>
          </a:stretch>
        </p:blipFill>
        <p:spPr>
          <a:xfrm>
            <a:off x="142844" y="6286520"/>
            <a:ext cx="1000132" cy="5000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Espace réservé du numéro de diapositive 4"/>
          <p:cNvSpPr>
            <a:spLocks noGrp="1"/>
          </p:cNvSpPr>
          <p:nvPr>
            <p:ph type="sldNum" sz="quarter" idx="15"/>
          </p:nvPr>
        </p:nvSpPr>
        <p:spPr/>
        <p:txBody>
          <a:bodyPr/>
          <a:lstStyle/>
          <a:p>
            <a:fld id="{06677FD4-5388-4FC8-ADB0-462D91214DC6}"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fr-FR" sz="2800" b="1" dirty="0" smtClean="0">
                <a:latin typeface="Cambria" pitchFamily="18" charset="0"/>
              </a:rPr>
              <a:t>CONDITION D’ENTREE ET DE SEJOUR DES RESSORTISSANTS DE PAYS TIERS (suite)</a:t>
            </a:r>
            <a:endParaRPr lang="fr-FR" sz="2400" dirty="0">
              <a:latin typeface="Cambria" pitchFamily="18" charset="0"/>
            </a:endParaRPr>
          </a:p>
        </p:txBody>
      </p:sp>
      <p:sp>
        <p:nvSpPr>
          <p:cNvPr id="3" name="Espace réservé du contenu 2"/>
          <p:cNvSpPr>
            <a:spLocks noGrp="1"/>
          </p:cNvSpPr>
          <p:nvPr>
            <p:ph sz="quarter" idx="1"/>
          </p:nvPr>
        </p:nvSpPr>
        <p:spPr/>
        <p:txBody>
          <a:bodyPr>
            <a:normAutofit fontScale="70000" lnSpcReduction="20000"/>
          </a:bodyPr>
          <a:lstStyle/>
          <a:p>
            <a:pPr>
              <a:buNone/>
            </a:pPr>
            <a:r>
              <a:rPr lang="fr-FR" dirty="0" smtClean="0"/>
              <a:t>Pour être autorisé à séjourner en Côte d’Ivoire tout étranger doit être muni d’un passeport en cours de validité et sur lequel à été apposé au préalable un visa d’entrée à moins qu’il n’en soit dispensé selon les conditions suivantes :</a:t>
            </a:r>
          </a:p>
          <a:p>
            <a:pPr>
              <a:buNone/>
            </a:pPr>
            <a:r>
              <a:rPr lang="fr-FR" b="1" dirty="0" smtClean="0"/>
              <a:t>Groupe A</a:t>
            </a:r>
            <a:r>
              <a:rPr lang="fr-FR" dirty="0" smtClean="0"/>
              <a:t>: les nationaux des pays ci-après, détenteurs de passeports diplomatiques ou de service en cours de validité ne sont pas soumis à l’obligation de visa : Afrique du sud, Autriche, Gabon , Israël… etc.</a:t>
            </a:r>
          </a:p>
          <a:p>
            <a:pPr>
              <a:buNone/>
            </a:pPr>
            <a:r>
              <a:rPr lang="fr-FR" b="1" dirty="0" smtClean="0"/>
              <a:t>Groupe B</a:t>
            </a:r>
            <a:r>
              <a:rPr lang="fr-FR" dirty="0" smtClean="0"/>
              <a:t>: les pays dont les nationaux, détenteurs de passeports ordinaires ou officiels en cours de validité ne sont pas soumis à l’obligation de visa. Cedeao et Uemoa</a:t>
            </a:r>
          </a:p>
          <a:p>
            <a:pPr>
              <a:buNone/>
            </a:pPr>
            <a:r>
              <a:rPr lang="fr-FR" b="1" dirty="0" smtClean="0"/>
              <a:t>Groupe C</a:t>
            </a:r>
            <a:r>
              <a:rPr lang="fr-FR" dirty="0" smtClean="0"/>
              <a:t>: pays dont les nationaux détenteurs de passeports officiels et ordinaires peuvent se faire délivrer le visa sans consultation préalable : Corée du sud, Rwanda, Suisse... etc.</a:t>
            </a:r>
          </a:p>
          <a:p>
            <a:pPr>
              <a:buNone/>
            </a:pPr>
            <a:r>
              <a:rPr lang="fr-FR" b="1" dirty="0" smtClean="0"/>
              <a:t>Groupe D</a:t>
            </a:r>
            <a:r>
              <a:rPr lang="fr-FR" dirty="0" smtClean="0"/>
              <a:t>: pays dont les nationaux détenteurs de passeports officiels et ordinaires peuvent se faire délivrer le visa après consultation et autorisation préalable du ministère chargé de la sécurité </a:t>
            </a:r>
            <a:r>
              <a:rPr lang="fr-FR" b="1" dirty="0" smtClean="0"/>
              <a:t>(Afghanistan</a:t>
            </a:r>
            <a:r>
              <a:rPr lang="fr-FR" b="1" dirty="0" smtClean="0"/>
              <a:t>, Irak, </a:t>
            </a:r>
            <a:r>
              <a:rPr lang="fr-FR" b="1" dirty="0" smtClean="0"/>
              <a:t>S</a:t>
            </a:r>
            <a:r>
              <a:rPr lang="fr-FR" b="1" dirty="0" smtClean="0"/>
              <a:t>yrie, Sri Lanka, Pakistan… etc.</a:t>
            </a:r>
            <a:r>
              <a:rPr lang="fr-FR" b="1" dirty="0" smtClean="0"/>
              <a:t>)</a:t>
            </a:r>
            <a:r>
              <a:rPr lang="fr-FR" dirty="0" smtClean="0"/>
              <a:t>.</a:t>
            </a:r>
            <a:endParaRPr lang="fr-FR" dirty="0" smtClean="0"/>
          </a:p>
          <a:p>
            <a:pPr>
              <a:buNone/>
            </a:pPr>
            <a:r>
              <a:rPr lang="fr-FR" dirty="0" smtClean="0"/>
              <a:t>Les étudiants et chercheurs sont soumis à la même réglementation. Il n’y a pas de conditions particulières.</a:t>
            </a:r>
          </a:p>
          <a:p>
            <a:endParaRPr lang="fr-FR" dirty="0"/>
          </a:p>
        </p:txBody>
      </p:sp>
      <p:sp>
        <p:nvSpPr>
          <p:cNvPr id="4" name="Espace réservé du numéro de diapositive 3"/>
          <p:cNvSpPr>
            <a:spLocks noGrp="1"/>
          </p:cNvSpPr>
          <p:nvPr>
            <p:ph type="sldNum" sz="quarter" idx="15"/>
          </p:nvPr>
        </p:nvSpPr>
        <p:spPr/>
        <p:txBody>
          <a:bodyPr/>
          <a:lstStyle/>
          <a:p>
            <a:fld id="{06677FD4-5388-4FC8-ADB0-462D91214DC6}"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7467600" cy="100014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fr-FR" sz="2700" b="1" dirty="0" smtClean="0">
                <a:latin typeface="Cambria" pitchFamily="18" charset="0"/>
              </a:rPr>
              <a:t>CONDITION D’ENTREE ET DE SEJOUR DES RESSORTISSANTS DE PAYS TIERS  (suite)</a:t>
            </a:r>
            <a:endParaRPr lang="fr-FR" sz="2700" b="1" dirty="0">
              <a:latin typeface="Cambria" pitchFamily="18" charset="0"/>
            </a:endParaRPr>
          </a:p>
        </p:txBody>
      </p:sp>
      <p:sp>
        <p:nvSpPr>
          <p:cNvPr id="3" name="Espace réservé du contenu 2"/>
          <p:cNvSpPr>
            <a:spLocks noGrp="1"/>
          </p:cNvSpPr>
          <p:nvPr>
            <p:ph sz="quarter" idx="1"/>
          </p:nvPr>
        </p:nvSpPr>
        <p:spPr>
          <a:xfrm>
            <a:off x="428596" y="1571612"/>
            <a:ext cx="7467600" cy="4873752"/>
          </a:xfrm>
        </p:spPr>
        <p:txBody>
          <a:bodyPr>
            <a:normAutofit/>
          </a:bodyPr>
          <a:lstStyle/>
          <a:p>
            <a:pPr lvl="0">
              <a:buNone/>
            </a:pPr>
            <a:r>
              <a:rPr lang="fr-FR" sz="3600" b="1" dirty="0" smtClean="0">
                <a:latin typeface="Cambria" pitchFamily="18" charset="0"/>
                <a:ea typeface="Calibri"/>
                <a:cs typeface="Times New Roman"/>
              </a:rPr>
              <a:t>B- LES DOCUMENTS DE SEJOUR </a:t>
            </a:r>
            <a:endParaRPr lang="fr-FR" sz="3200" b="1" dirty="0" smtClean="0">
              <a:latin typeface="Cambria" pitchFamily="18" charset="0"/>
              <a:ea typeface="Calibri"/>
              <a:cs typeface="Times New Roman"/>
            </a:endParaRPr>
          </a:p>
          <a:p>
            <a:pPr algn="just">
              <a:lnSpc>
                <a:spcPct val="115000"/>
              </a:lnSpc>
              <a:spcAft>
                <a:spcPts val="1000"/>
              </a:spcAft>
            </a:pPr>
            <a:r>
              <a:rPr lang="fr-FR" sz="3200" b="1" dirty="0" smtClean="0">
                <a:latin typeface="Cambria" pitchFamily="18" charset="0"/>
                <a:ea typeface="Calibri"/>
                <a:cs typeface="Times New Roman"/>
              </a:rPr>
              <a:t>Le Titre Provisoire de Séjour (TPS) </a:t>
            </a:r>
            <a:r>
              <a:rPr lang="fr-FR" sz="3200" dirty="0" smtClean="0">
                <a:latin typeface="Cambria" pitchFamily="18" charset="0"/>
                <a:ea typeface="Calibri"/>
                <a:cs typeface="Times New Roman"/>
              </a:rPr>
              <a:t>délivré aux étrangers hors CEDEAO vivant en Côte d’Ivoire après trois mois (90jours) de séjour; </a:t>
            </a:r>
          </a:p>
          <a:p>
            <a:pPr algn="just">
              <a:lnSpc>
                <a:spcPct val="115000"/>
              </a:lnSpc>
              <a:spcAft>
                <a:spcPts val="1000"/>
              </a:spcAft>
            </a:pPr>
            <a:r>
              <a:rPr lang="fr-FR" sz="3200" b="1" dirty="0" smtClean="0">
                <a:latin typeface="Cambria" pitchFamily="18" charset="0"/>
                <a:ea typeface="Calibri"/>
                <a:cs typeface="Times New Roman"/>
              </a:rPr>
              <a:t>La carte de résident (CR).</a:t>
            </a:r>
            <a:endParaRPr lang="fr-FR" sz="2900" b="1" dirty="0" smtClean="0"/>
          </a:p>
          <a:p>
            <a:pPr>
              <a:buNone/>
            </a:pPr>
            <a:endParaRPr lang="fr-FR" dirty="0"/>
          </a:p>
        </p:txBody>
      </p:sp>
      <p:sp>
        <p:nvSpPr>
          <p:cNvPr id="4" name="Espace réservé du numéro de diapositive 3"/>
          <p:cNvSpPr>
            <a:spLocks noGrp="1"/>
          </p:cNvSpPr>
          <p:nvPr>
            <p:ph type="sldNum" sz="quarter" idx="15"/>
          </p:nvPr>
        </p:nvSpPr>
        <p:spPr/>
        <p:txBody>
          <a:bodyPr/>
          <a:lstStyle/>
          <a:p>
            <a:fld id="{06677FD4-5388-4FC8-ADB0-462D91214DC6}" type="slidenum">
              <a:rPr lang="fr-FR" smtClean="0"/>
              <a:pPr/>
              <a:t>9</a:t>
            </a:fld>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1393</TotalTime>
  <Words>729</Words>
  <Application>Microsoft Office PowerPoint</Application>
  <PresentationFormat>Affichage à l'écran (4:3)</PresentationFormat>
  <Paragraphs>112</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Oriel</vt:lpstr>
      <vt:lpstr>THEME  PROCEDURES DE FACILITATION DES VISAS POUR LES ETUDIANTS ET CHERCHEURS PAR LA COTE D’IVOIRE. </vt:lpstr>
      <vt:lpstr>INTRODUCTION </vt:lpstr>
      <vt:lpstr>CONDITIONS D’ENTREE ET DE SEJOUR POUR LES RESSORTISSANTS DES PAYS CEDEAO</vt:lpstr>
      <vt:lpstr>CONDITIONS D’ENTREE ET DE SEJOUR POUR LES RESSORTISSANTS DES PAYS CEDEAO (suite)</vt:lpstr>
      <vt:lpstr>   I- CONDITIONS D’ENTREE ET DE SEJOUR POUR LES RESSORTISSANTS DES PAYS  HORS CEDEAO</vt:lpstr>
      <vt:lpstr>LES DOCUMENTS A FOURNIR ET  PROCEDURES D’ACQUISITION</vt:lpstr>
      <vt:lpstr>III- LES PROCEDURES D’ACQUISITION DU VISA</vt:lpstr>
      <vt:lpstr>CONDITION D’ENTREE ET DE SEJOUR DES RESSORTISSANTS DE PAYS TIERS (suite)</vt:lpstr>
      <vt:lpstr>CONDITION D’ENTREE ET DE SEJOUR DES RESSORTISSANTS DE PAYS TIERS  (suite)</vt:lpstr>
      <vt:lpstr>CONDITION D’ENTREE ET DE SEJOUR DES RESSORTISSANTS DE PAYS TIERS  (suite)</vt:lpstr>
      <vt:lpstr>IV- LES PROCEDURES D’ACQUISITION DU TPS</vt:lpstr>
      <vt:lpstr>   LES PERSPECTIVES </vt:lpstr>
      <vt:lpstr>Conclusion </vt:lpstr>
      <vt:lpstr>JE VOUS REMERCIE POUR VOTRE AIMABLE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Facilitation des visas pour les étudiants et chercheurs</dc:title>
  <dc:creator>Mme CAMARA</dc:creator>
  <cp:lastModifiedBy>Mme CAMARA</cp:lastModifiedBy>
  <cp:revision>101</cp:revision>
  <dcterms:created xsi:type="dcterms:W3CDTF">2016-11-23T09:23:39Z</dcterms:created>
  <dcterms:modified xsi:type="dcterms:W3CDTF">2016-11-28T18:08:15Z</dcterms:modified>
</cp:coreProperties>
</file>