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71" r:id="rId6"/>
    <p:sldId id="264" r:id="rId7"/>
    <p:sldId id="265" r:id="rId8"/>
    <p:sldId id="262" r:id="rId9"/>
    <p:sldId id="263" r:id="rId10"/>
    <p:sldId id="274" r:id="rId11"/>
    <p:sldId id="268" r:id="rId12"/>
  </p:sldIdLst>
  <p:sldSz cx="12192000" cy="6858000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04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8" autoAdjust="0"/>
    <p:restoredTop sz="94633" autoAdjust="0"/>
  </p:normalViewPr>
  <p:slideViewPr>
    <p:cSldViewPr showGuides="1">
      <p:cViewPr varScale="1">
        <p:scale>
          <a:sx n="111" d="100"/>
          <a:sy n="111" d="100"/>
        </p:scale>
        <p:origin x="-816" y="-78"/>
      </p:cViewPr>
      <p:guideLst>
        <p:guide orient="horz" pos="2160"/>
        <p:guide orient="horz" pos="1003"/>
        <p:guide orient="horz" pos="913"/>
        <p:guide orient="horz" pos="3861"/>
        <p:guide pos="3840"/>
        <p:guide pos="604"/>
        <p:guide pos="7015"/>
      </p:guideLst>
    </p:cSldViewPr>
  </p:slideViewPr>
  <p:outlineViewPr>
    <p:cViewPr>
      <p:scale>
        <a:sx n="33" d="100"/>
        <a:sy n="33" d="100"/>
      </p:scale>
      <p:origin x="0" y="74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03.01.2017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03.01.2017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1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71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2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tar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3720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smtClean="0"/>
              <a:t>Navn på foredragsholder</a:t>
            </a:r>
            <a:endParaRPr lang="nb-NO" dirty="0" smtClean="0"/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smtClean="0"/>
              <a:t>Norwegian Ministry</a:t>
            </a:r>
            <a:r>
              <a:rPr lang="nb-NO" sz="1300" baseline="0" noProof="0" smtClean="0"/>
              <a:t> of </a:t>
            </a:r>
          </a:p>
          <a:p>
            <a:pPr>
              <a:lnSpc>
                <a:spcPct val="90000"/>
              </a:lnSpc>
            </a:pPr>
            <a:r>
              <a:rPr lang="nb-NO" sz="1300" baseline="0" noProof="0" smtClean="0"/>
              <a:t>Justice and Public Security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level</a:t>
            </a:r>
          </a:p>
          <a:p>
            <a:pPr lvl="2"/>
            <a:r>
              <a:rPr lang="nb-NO" dirty="0" smtClean="0"/>
              <a:t>Third level</a:t>
            </a:r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level</a:t>
            </a:r>
          </a:p>
          <a:p>
            <a:pPr lvl="4"/>
            <a:r>
              <a:rPr lang="nb-NO" dirty="0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32105" y="5908520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8820781" y="5945407"/>
            <a:ext cx="3359895" cy="178532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side Alternativ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" y="3301104"/>
            <a:ext cx="12215812" cy="35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smtClean="0"/>
              <a:t>Navn på foredragsholder</a:t>
            </a:r>
            <a:endParaRPr lang="nb-NO" dirty="0" smtClean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smtClean="0"/>
              <a:t>Thank you for your attention!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smtClean="0"/>
              <a:t>Ministry</a:t>
            </a:r>
            <a:r>
              <a:rPr lang="nb-NO" sz="1300" baseline="0" noProof="0" smtClean="0"/>
              <a:t> of </a:t>
            </a:r>
            <a:br>
              <a:rPr lang="nb-NO" sz="1300" baseline="0" noProof="0" smtClean="0"/>
            </a:br>
            <a:r>
              <a:rPr lang="nb-NO" sz="1300" baseline="0" noProof="0" smtClean="0"/>
              <a:t>Justice and Public Security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lut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Z:\DSS\2015\via Kord\Fra DSS 290615\Tilbakemelding 14-08\svpowerpointkontaktetablert\JD_forsidebilde-rod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1966"/>
            <a:ext cx="12187706" cy="35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Sluttside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smtClean="0"/>
              <a:t>Navn på foredragsholder</a:t>
            </a:r>
            <a:endParaRPr lang="nb-NO" dirty="0" smtClean="0"/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nb-NO" smtClean="0"/>
              <a:t>Thank you for your attention!</a:t>
            </a:r>
            <a:endParaRPr lang="nb-NO" dirty="0" smtClean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Justis- og </a:t>
            </a:r>
            <a:br>
              <a:rPr lang="nb-NO" sz="1300" noProof="0" dirty="0" smtClean="0"/>
            </a:br>
            <a:r>
              <a:rPr lang="nb-NO" sz="1300" noProof="0" dirty="0" smtClean="0"/>
              <a:t>beredskapsdepartementet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28150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tartside Alternativ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Fra DSS 290615\Tilbakemelding 14-08\svpowerpointkontaktetablert\JD_forsidebilde-rod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1966"/>
            <a:ext cx="12187706" cy="35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smtClean="0"/>
              <a:t>Navn på foredragsholder</a:t>
            </a:r>
            <a:endParaRPr lang="nb-NO" dirty="0" smtClean="0"/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smtClean="0"/>
              <a:t>Ministry</a:t>
            </a:r>
            <a:r>
              <a:rPr lang="nb-NO" sz="1300" baseline="0" noProof="0" smtClean="0"/>
              <a:t> of </a:t>
            </a:r>
            <a:br>
              <a:rPr lang="nb-NO" sz="1300" baseline="0" noProof="0" smtClean="0"/>
            </a:br>
            <a:r>
              <a:rPr lang="nb-NO" sz="1300" baseline="0" noProof="0" smtClean="0"/>
              <a:t>Justice and Public Security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Startside m eget bil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 Alternativ</a:t>
            </a:r>
            <a:r>
              <a:rPr lang="nb-NO" sz="1200" baseline="0" dirty="0" smtClean="0"/>
              <a:t> 3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smtClean="0"/>
              <a:t>Navn på foredragsholder</a:t>
            </a:r>
            <a:endParaRPr lang="nb-NO" dirty="0" smtClean="0"/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smtClean="0"/>
              <a:t>Ministry</a:t>
            </a:r>
            <a:r>
              <a:rPr lang="nb-NO" sz="1300" baseline="0" noProof="0" smtClean="0"/>
              <a:t> of </a:t>
            </a:r>
            <a:br>
              <a:rPr lang="nb-NO" sz="1300" baseline="0" noProof="0" smtClean="0"/>
            </a:br>
            <a:r>
              <a:rPr lang="nb-NO" sz="1300" baseline="0" noProof="0" smtClean="0"/>
              <a:t>Justice and Public Security</a:t>
            </a:r>
            <a:endParaRPr lang="nb-NO" sz="1300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32105" y="66419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smtClean="0"/>
              <a:t>Ministry</a:t>
            </a:r>
            <a:r>
              <a:rPr lang="nb-NO" sz="1300" baseline="0" noProof="0" smtClean="0"/>
              <a:t> of </a:t>
            </a:r>
            <a:br>
              <a:rPr lang="nb-NO" sz="1300" baseline="0" noProof="0" smtClean="0"/>
            </a:br>
            <a:r>
              <a:rPr lang="nb-NO" sz="1300" baseline="0" noProof="0" smtClean="0"/>
              <a:t>Justice and Public Security</a:t>
            </a:r>
            <a:endParaRPr lang="nb-NO" sz="1300" noProof="0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8832105" y="6641976"/>
            <a:ext cx="3359895" cy="216024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 anchor="ctr" anchorCtr="0"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8832105" y="5938634"/>
            <a:ext cx="3359895" cy="178532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boks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8832105" y="5938634"/>
            <a:ext cx="3359895" cy="178532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1847528" y="1844824"/>
            <a:ext cx="3492388" cy="2880320"/>
          </a:xfrm>
          <a:solidFill>
            <a:schemeClr val="tx1">
              <a:alpha val="75000"/>
            </a:schemeClr>
          </a:solidFill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-3683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597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Tekstspalte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8832105" y="5938634"/>
            <a:ext cx="3359895" cy="178532"/>
          </a:xfrm>
        </p:spPr>
        <p:txBody>
          <a:bodyPr lIns="36000" tIns="0" rIns="36000" bIns="0" anchor="b" anchorCtr="0"/>
          <a:lstStyle>
            <a:lvl1pPr marL="0" indent="0" algn="r">
              <a:buNone/>
              <a:defRPr lang="nb-NO" sz="800" smtClean="0">
                <a:solidFill>
                  <a:schemeClr val="bg1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1199456" y="0"/>
            <a:ext cx="3492388" cy="6123008"/>
          </a:xfrm>
          <a:solidFill>
            <a:schemeClr val="bg1">
              <a:alpha val="75000"/>
            </a:schemeClr>
          </a:solidFill>
        </p:spPr>
        <p:txBody>
          <a:bodyPr tIns="360000"/>
          <a:lstStyle>
            <a:lvl1pPr marL="266700" indent="-2667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-3683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tx1"/>
                </a:solidFill>
              </a:defRPr>
            </a:lvl3pPr>
            <a:lvl4pPr>
              <a:buNone/>
              <a:defRPr>
                <a:solidFill>
                  <a:schemeClr val="tx1"/>
                </a:solidFill>
              </a:defRPr>
            </a:lvl4pPr>
            <a:lvl5pPr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0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/>
              <a:t>3. januar 2017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800" noProof="0" smtClean="0"/>
              <a:t>Ministry</a:t>
            </a:r>
            <a:r>
              <a:rPr lang="nb-NO" sz="800" baseline="0" noProof="0" smtClean="0"/>
              <a:t> of Justice and Public Security</a:t>
            </a:r>
            <a:endParaRPr lang="nb-NO" sz="800" noProof="0" dirty="0" smtClean="0"/>
          </a:p>
          <a:p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2" r:id="rId2"/>
    <p:sldLayoutId id="2147483995" r:id="rId3"/>
    <p:sldLayoutId id="2147483989" r:id="rId4"/>
    <p:sldLayoutId id="2147483962" r:id="rId5"/>
    <p:sldLayoutId id="2147483963" r:id="rId6"/>
    <p:sldLayoutId id="2147483967" r:id="rId7"/>
    <p:sldLayoutId id="2147483996" r:id="rId8"/>
    <p:sldLayoutId id="2147483997" r:id="rId9"/>
    <p:sldLayoutId id="2147483964" r:id="rId10"/>
    <p:sldLayoutId id="2147483965" r:id="rId11"/>
    <p:sldLayoutId id="2147483993" r:id="rId12"/>
    <p:sldLayoutId id="214748399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1.ppt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Senior </a:t>
            </a:r>
            <a:r>
              <a:rPr lang="nb-NO" dirty="0"/>
              <a:t>A</a:t>
            </a:r>
            <a:r>
              <a:rPr lang="nb-NO" dirty="0" smtClean="0"/>
              <a:t>dvisor Vibeke Selmer from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Ministry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Justice</a:t>
            </a:r>
            <a:r>
              <a:rPr lang="nb-NO" dirty="0" smtClean="0"/>
              <a:t> and Public Security  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1 </a:t>
            </a:r>
            <a:r>
              <a:rPr lang="nb-NO" dirty="0" err="1" smtClean="0"/>
              <a:t>December</a:t>
            </a:r>
            <a:r>
              <a:rPr lang="nb-NO" dirty="0" smtClean="0"/>
              <a:t> 2016, Praia, Capo Verde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20"/>
          </p:nvPr>
        </p:nvSpPr>
        <p:spPr>
          <a:xfrm>
            <a:off x="1198800" y="1124744"/>
            <a:ext cx="9792000" cy="540060"/>
          </a:xfrm>
        </p:spPr>
        <p:txBody>
          <a:bodyPr/>
          <a:lstStyle/>
          <a:p>
            <a:r>
              <a:rPr lang="nb-NO" sz="2000" dirty="0" smtClean="0"/>
              <a:t>Norwegian </a:t>
            </a:r>
            <a:r>
              <a:rPr lang="nb-NO" sz="2000" dirty="0" err="1" smtClean="0"/>
              <a:t>experience</a:t>
            </a:r>
            <a:r>
              <a:rPr lang="nb-NO" sz="2000" dirty="0" smtClean="0"/>
              <a:t> </a:t>
            </a:r>
            <a:r>
              <a:rPr lang="nb-NO" sz="2000" smtClean="0"/>
              <a:t>with </a:t>
            </a:r>
            <a:r>
              <a:rPr lang="nb-NO" sz="2000" dirty="0" err="1" smtClean="0"/>
              <a:t>the</a:t>
            </a:r>
            <a:r>
              <a:rPr lang="nb-NO" sz="2000" dirty="0" smtClean="0"/>
              <a:t> bilateral </a:t>
            </a:r>
            <a:r>
              <a:rPr lang="nb-NO" sz="2000" dirty="0" err="1" smtClean="0"/>
              <a:t>local</a:t>
            </a:r>
            <a:r>
              <a:rPr lang="nb-NO" sz="2000" dirty="0" smtClean="0"/>
              <a:t> border </a:t>
            </a:r>
            <a:r>
              <a:rPr lang="nb-NO" sz="2000" dirty="0" err="1" smtClean="0"/>
              <a:t>agreement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</a:t>
            </a:r>
            <a:r>
              <a:rPr lang="nb-NO" sz="2000" dirty="0" err="1" smtClean="0"/>
              <a:t>Russia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8858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 smtClean="0"/>
              <a:t>Norwegian border </a:t>
            </a:r>
            <a:r>
              <a:rPr lang="nb-NO" sz="1800" dirty="0" err="1" smtClean="0"/>
              <a:t>permit</a:t>
            </a:r>
            <a:r>
              <a:rPr lang="nb-NO" sz="1800" dirty="0" smtClean="0"/>
              <a:t> </a:t>
            </a:r>
            <a:endParaRPr lang="nb-NO" sz="1800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527337"/>
              </p:ext>
            </p:extLst>
          </p:nvPr>
        </p:nvGraphicFramePr>
        <p:xfrm>
          <a:off x="1091444" y="1088740"/>
          <a:ext cx="6800279" cy="509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esentation" r:id="rId4" imgW="4570610" imgH="3427643" progId="PowerPoint.Show.12">
                  <p:embed/>
                </p:oleObj>
              </mc:Choice>
              <mc:Fallback>
                <p:oleObj name="Presentation" r:id="rId4" imgW="4570610" imgH="34276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444" y="1088740"/>
                        <a:ext cx="6800279" cy="509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66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Vibeke Selmer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sz="1800" dirty="0" err="1" smtClean="0"/>
              <a:t>Thank</a:t>
            </a:r>
            <a:r>
              <a:rPr lang="nb-NO" sz="1800" dirty="0" smtClean="0"/>
              <a:t> </a:t>
            </a:r>
            <a:r>
              <a:rPr lang="nb-NO" sz="1800" dirty="0" err="1" smtClean="0"/>
              <a:t>you</a:t>
            </a:r>
            <a:r>
              <a:rPr lang="nb-NO" sz="1800" dirty="0" smtClean="0"/>
              <a:t> for </a:t>
            </a:r>
            <a:r>
              <a:rPr lang="nb-NO" sz="1800" dirty="0" err="1" smtClean="0"/>
              <a:t>your</a:t>
            </a:r>
            <a:r>
              <a:rPr lang="nb-NO" sz="1800" dirty="0" smtClean="0"/>
              <a:t> </a:t>
            </a:r>
            <a:r>
              <a:rPr lang="nb-NO" sz="1800" dirty="0" err="1" smtClean="0"/>
              <a:t>attention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08569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T</a:t>
            </a:r>
            <a:r>
              <a:rPr lang="nb-NO" sz="1800" dirty="0" smtClean="0"/>
              <a:t>he </a:t>
            </a:r>
            <a:r>
              <a:rPr lang="nb-NO" sz="1800" dirty="0"/>
              <a:t>EU </a:t>
            </a:r>
            <a:r>
              <a:rPr lang="nb-NO" sz="1800" dirty="0" err="1"/>
              <a:t>regulation</a:t>
            </a:r>
            <a:r>
              <a:rPr lang="nb-NO" sz="1800" dirty="0"/>
              <a:t> 1931/2006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local</a:t>
            </a:r>
            <a:r>
              <a:rPr lang="nb-NO" sz="1800" dirty="0"/>
              <a:t> border </a:t>
            </a:r>
            <a:r>
              <a:rPr lang="nb-NO" sz="1800" dirty="0" err="1"/>
              <a:t>traffic</a:t>
            </a:r>
            <a:r>
              <a:rPr lang="nb-NO" sz="1800" dirty="0"/>
              <a:t> for </a:t>
            </a:r>
            <a:r>
              <a:rPr lang="nb-NO" sz="1800" dirty="0" err="1"/>
              <a:t>external</a:t>
            </a:r>
            <a:r>
              <a:rPr lang="nb-NO" sz="1800" dirty="0"/>
              <a:t> land borders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b="1" dirty="0" err="1" smtClean="0"/>
              <a:t>Into</a:t>
            </a:r>
            <a:r>
              <a:rPr lang="nb-NO" sz="1600" b="1" dirty="0" smtClean="0"/>
              <a:t> force 19 </a:t>
            </a:r>
            <a:r>
              <a:rPr lang="nb-NO" sz="1600" b="1" dirty="0" err="1" smtClean="0"/>
              <a:t>January</a:t>
            </a:r>
            <a:r>
              <a:rPr lang="nb-NO" sz="1600" b="1" dirty="0" smtClean="0"/>
              <a:t> 2007</a:t>
            </a:r>
            <a:r>
              <a:rPr lang="nb-NO" sz="1600" b="1" dirty="0"/>
              <a:t> </a:t>
            </a:r>
            <a:r>
              <a:rPr lang="nb-NO" sz="1600" b="1" dirty="0" smtClean="0"/>
              <a:t> -  </a:t>
            </a:r>
            <a:r>
              <a:rPr lang="nb-NO" sz="1600" b="1" dirty="0" err="1" smtClean="0"/>
              <a:t>Historical</a:t>
            </a:r>
            <a:r>
              <a:rPr lang="nb-NO" sz="1600" b="1" dirty="0" smtClean="0"/>
              <a:t> </a:t>
            </a:r>
            <a:r>
              <a:rPr lang="nb-NO" sz="1600" b="1" dirty="0" err="1" smtClean="0"/>
              <a:t>background</a:t>
            </a:r>
            <a:r>
              <a:rPr lang="nb-NO" sz="1600" b="1" dirty="0" smtClean="0"/>
              <a:t>: 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 smtClean="0"/>
          </a:p>
          <a:p>
            <a:pPr lvl="1"/>
            <a:r>
              <a:rPr lang="nb-NO" sz="1600" dirty="0" smtClean="0"/>
              <a:t>29 EU/Schengen </a:t>
            </a:r>
            <a:r>
              <a:rPr lang="nb-NO" sz="1600" dirty="0" err="1" smtClean="0"/>
              <a:t>countries</a:t>
            </a:r>
            <a:r>
              <a:rPr lang="nb-NO" sz="1600" dirty="0"/>
              <a:t> </a:t>
            </a:r>
            <a:r>
              <a:rPr lang="nb-NO" sz="1600" dirty="0" smtClean="0"/>
              <a:t>- </a:t>
            </a:r>
            <a:r>
              <a:rPr lang="nb-NO" sz="1600" dirty="0" err="1" smtClean="0"/>
              <a:t>common</a:t>
            </a:r>
            <a:r>
              <a:rPr lang="nb-NO" sz="1600" dirty="0" smtClean="0"/>
              <a:t> visa and border </a:t>
            </a:r>
            <a:r>
              <a:rPr lang="nb-NO" sz="1600" dirty="0" err="1" smtClean="0"/>
              <a:t>legislation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pPr lvl="1"/>
            <a:r>
              <a:rPr lang="nb-NO" sz="1600" dirty="0" smtClean="0"/>
              <a:t>Due to </a:t>
            </a:r>
            <a:r>
              <a:rPr lang="nb-NO" sz="1600" dirty="0" err="1" smtClean="0"/>
              <a:t>social</a:t>
            </a:r>
            <a:r>
              <a:rPr lang="nb-NO" sz="1600" dirty="0" smtClean="0"/>
              <a:t>, </a:t>
            </a:r>
            <a:r>
              <a:rPr lang="nb-NO" sz="1600" dirty="0" err="1" smtClean="0"/>
              <a:t>cultural</a:t>
            </a:r>
            <a:r>
              <a:rPr lang="nb-NO" sz="1600" dirty="0" smtClean="0"/>
              <a:t>, </a:t>
            </a:r>
            <a:r>
              <a:rPr lang="nb-NO" sz="1600" dirty="0" err="1" smtClean="0"/>
              <a:t>economic</a:t>
            </a:r>
            <a:r>
              <a:rPr lang="nb-NO" sz="1600" dirty="0" smtClean="0"/>
              <a:t> </a:t>
            </a:r>
            <a:r>
              <a:rPr lang="nb-NO" sz="1600" dirty="0" err="1" smtClean="0"/>
              <a:t>reasons</a:t>
            </a:r>
            <a:r>
              <a:rPr lang="nb-NO" sz="1600" dirty="0" smtClean="0"/>
              <a:t>, </a:t>
            </a:r>
            <a:r>
              <a:rPr lang="nb-NO" sz="1600" dirty="0" err="1" smtClean="0"/>
              <a:t>several</a:t>
            </a:r>
            <a:r>
              <a:rPr lang="nb-NO" sz="1600" dirty="0" smtClean="0"/>
              <a:t> EU </a:t>
            </a:r>
            <a:r>
              <a:rPr lang="nb-NO" sz="1600" dirty="0" err="1" smtClean="0"/>
              <a:t>countries</a:t>
            </a:r>
            <a:r>
              <a:rPr lang="nb-NO" sz="1600" dirty="0" smtClean="0"/>
              <a:t> </a:t>
            </a:r>
            <a:r>
              <a:rPr lang="nb-NO" sz="1600" dirty="0" err="1" smtClean="0"/>
              <a:t>had</a:t>
            </a:r>
            <a:r>
              <a:rPr lang="nb-NO" sz="1600" dirty="0" smtClean="0"/>
              <a:t> bilateral </a:t>
            </a:r>
            <a:r>
              <a:rPr lang="nb-NO" sz="1600" dirty="0" err="1" smtClean="0"/>
              <a:t>agreements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neigbouring</a:t>
            </a:r>
            <a:r>
              <a:rPr lang="nb-NO" sz="1600" dirty="0" smtClean="0"/>
              <a:t> </a:t>
            </a:r>
            <a:r>
              <a:rPr lang="nb-NO" sz="1600" dirty="0" err="1" smtClean="0"/>
              <a:t>third</a:t>
            </a:r>
            <a:r>
              <a:rPr lang="nb-NO" sz="1600" dirty="0" smtClean="0"/>
              <a:t> </a:t>
            </a:r>
            <a:r>
              <a:rPr lang="nb-NO" sz="1600" dirty="0" err="1" smtClean="0"/>
              <a:t>countries</a:t>
            </a:r>
            <a:r>
              <a:rPr lang="nb-NO" sz="1600" dirty="0" smtClean="0"/>
              <a:t> </a:t>
            </a:r>
            <a:r>
              <a:rPr lang="nb-NO" sz="1600" dirty="0" err="1" smtClean="0"/>
              <a:t>before</a:t>
            </a:r>
            <a:r>
              <a:rPr lang="nb-NO" sz="1600" dirty="0" smtClean="0"/>
              <a:t> </a:t>
            </a:r>
            <a:r>
              <a:rPr lang="nb-NO" sz="1600" dirty="0" err="1" smtClean="0"/>
              <a:t>entering</a:t>
            </a:r>
            <a:r>
              <a:rPr lang="nb-NO" sz="1600" dirty="0" smtClean="0"/>
              <a:t> </a:t>
            </a:r>
            <a:r>
              <a:rPr lang="nb-NO" sz="1600" dirty="0" err="1" smtClean="0"/>
              <a:t>into</a:t>
            </a:r>
            <a:r>
              <a:rPr lang="nb-NO" sz="1600" dirty="0" smtClean="0"/>
              <a:t> EU/Schengen </a:t>
            </a:r>
            <a:r>
              <a:rPr lang="nb-NO" sz="1600" dirty="0" err="1" smtClean="0"/>
              <a:t>cooperation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pPr lvl="1"/>
            <a:r>
              <a:rPr lang="nb-NO" sz="1600" dirty="0" smtClean="0"/>
              <a:t>With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introduction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EU/Schengen </a:t>
            </a:r>
            <a:r>
              <a:rPr lang="nb-NO" sz="1600" dirty="0" err="1" smtClean="0"/>
              <a:t>cooperation</a:t>
            </a:r>
            <a:r>
              <a:rPr lang="nb-NO" sz="1600" dirty="0" smtClean="0"/>
              <a:t> </a:t>
            </a:r>
            <a:r>
              <a:rPr lang="nb-NO" sz="1600" dirty="0" err="1" smtClean="0"/>
              <a:t>based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a </a:t>
            </a:r>
            <a:r>
              <a:rPr lang="nb-NO" sz="1600" dirty="0" err="1" smtClean="0"/>
              <a:t>common</a:t>
            </a:r>
            <a:r>
              <a:rPr lang="nb-NO" sz="1600" dirty="0" smtClean="0"/>
              <a:t> visa and border </a:t>
            </a:r>
            <a:r>
              <a:rPr lang="nb-NO" sz="1600" dirty="0" err="1" smtClean="0"/>
              <a:t>legislation</a:t>
            </a:r>
            <a:r>
              <a:rPr lang="nb-NO" sz="1600" dirty="0" smtClean="0"/>
              <a:t>, it </a:t>
            </a:r>
            <a:r>
              <a:rPr lang="nb-NO" sz="1600" dirty="0" err="1" smtClean="0"/>
              <a:t>was</a:t>
            </a:r>
            <a:r>
              <a:rPr lang="nb-NO" sz="1600" dirty="0" smtClean="0"/>
              <a:t> a </a:t>
            </a:r>
            <a:r>
              <a:rPr lang="nb-NO" sz="1600" dirty="0" err="1" smtClean="0"/>
              <a:t>need</a:t>
            </a:r>
            <a:r>
              <a:rPr lang="nb-NO" sz="1600" dirty="0" smtClean="0"/>
              <a:t> for a </a:t>
            </a:r>
            <a:r>
              <a:rPr lang="nb-NO" sz="1600" dirty="0" err="1" smtClean="0"/>
              <a:t>common</a:t>
            </a:r>
            <a:r>
              <a:rPr lang="nb-NO" sz="1600" dirty="0" smtClean="0"/>
              <a:t> </a:t>
            </a:r>
            <a:r>
              <a:rPr lang="nb-NO" sz="1600" dirty="0" err="1" smtClean="0"/>
              <a:t>framework</a:t>
            </a:r>
            <a:r>
              <a:rPr lang="nb-NO" sz="1600" dirty="0" smtClean="0"/>
              <a:t> for bilateral </a:t>
            </a:r>
            <a:r>
              <a:rPr lang="nb-NO" sz="1600" dirty="0" err="1" smtClean="0"/>
              <a:t>agreements</a:t>
            </a:r>
            <a:r>
              <a:rPr lang="nb-NO" sz="1600" dirty="0" smtClean="0"/>
              <a:t>  </a:t>
            </a:r>
            <a:r>
              <a:rPr lang="nb-NO" sz="1600" dirty="0"/>
              <a:t/>
            </a:r>
            <a:br>
              <a:rPr lang="nb-NO" sz="1600" dirty="0"/>
            </a:br>
            <a:endParaRPr lang="nb-NO" sz="1600" dirty="0" smtClean="0"/>
          </a:p>
          <a:p>
            <a:pPr lvl="1"/>
            <a:r>
              <a:rPr lang="nb-NO" sz="1600" dirty="0" smtClean="0"/>
              <a:t>The EU </a:t>
            </a:r>
            <a:r>
              <a:rPr lang="nb-NO" sz="1600" dirty="0" err="1" smtClean="0"/>
              <a:t>regulation</a:t>
            </a:r>
            <a:r>
              <a:rPr lang="nb-NO" sz="1600" dirty="0" smtClean="0"/>
              <a:t> </a:t>
            </a:r>
            <a:r>
              <a:rPr lang="nb-NO" sz="1600" dirty="0" err="1" smtClean="0"/>
              <a:t>establishes</a:t>
            </a:r>
            <a:r>
              <a:rPr lang="nb-NO" sz="1600" dirty="0" smtClean="0"/>
              <a:t> </a:t>
            </a:r>
            <a:r>
              <a:rPr lang="nb-NO" sz="1600" dirty="0" err="1" smtClean="0"/>
              <a:t>basic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conditions</a:t>
            </a:r>
            <a:r>
              <a:rPr lang="nb-NO" sz="1600" dirty="0" smtClean="0"/>
              <a:t> taking in to </a:t>
            </a:r>
            <a:r>
              <a:rPr lang="nb-NO" sz="1600" dirty="0" err="1" smtClean="0"/>
              <a:t>account</a:t>
            </a:r>
            <a:r>
              <a:rPr lang="nb-NO" sz="1600" dirty="0" smtClean="0"/>
              <a:t>  </a:t>
            </a:r>
            <a:r>
              <a:rPr lang="nb-NO" sz="1600" dirty="0" err="1" smtClean="0"/>
              <a:t>national</a:t>
            </a:r>
            <a:r>
              <a:rPr lang="nb-NO" sz="1600" dirty="0" smtClean="0"/>
              <a:t>, </a:t>
            </a:r>
            <a:r>
              <a:rPr lang="nb-NO" sz="1600" dirty="0" err="1" smtClean="0"/>
              <a:t>historical</a:t>
            </a:r>
            <a:r>
              <a:rPr lang="nb-NO" sz="1600" dirty="0" smtClean="0"/>
              <a:t> and </a:t>
            </a:r>
            <a:r>
              <a:rPr lang="nb-NO" sz="1600" dirty="0" err="1" smtClean="0"/>
              <a:t>cultural</a:t>
            </a:r>
            <a:r>
              <a:rPr lang="nb-NO" sz="1600" dirty="0" smtClean="0"/>
              <a:t> </a:t>
            </a:r>
            <a:r>
              <a:rPr lang="nb-NO" sz="1600" dirty="0" err="1" smtClean="0"/>
              <a:t>needs</a:t>
            </a:r>
            <a:r>
              <a:rPr lang="nb-NO" sz="1600" dirty="0" smtClean="0"/>
              <a:t> for cross border </a:t>
            </a:r>
            <a:r>
              <a:rPr lang="nb-NO" sz="1600" dirty="0" err="1" smtClean="0"/>
              <a:t>mobility</a:t>
            </a:r>
            <a:r>
              <a:rPr lang="nb-NO" sz="1600" dirty="0"/>
              <a:t> </a:t>
            </a:r>
            <a:r>
              <a:rPr lang="nb-NO" sz="1600" dirty="0" smtClean="0"/>
              <a:t>in </a:t>
            </a:r>
            <a:r>
              <a:rPr lang="nb-NO" sz="1600" dirty="0" err="1" smtClean="0"/>
              <a:t>neighbouring</a:t>
            </a:r>
            <a:r>
              <a:rPr lang="nb-NO" sz="1600" dirty="0" smtClean="0"/>
              <a:t> areas </a:t>
            </a: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6408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T</a:t>
            </a:r>
            <a:r>
              <a:rPr lang="nb-NO" sz="1800" dirty="0" smtClean="0"/>
              <a:t>he </a:t>
            </a:r>
            <a:r>
              <a:rPr lang="nb-NO" sz="1800" dirty="0"/>
              <a:t>EU </a:t>
            </a:r>
            <a:r>
              <a:rPr lang="nb-NO" sz="1800" dirty="0" err="1"/>
              <a:t>regulation</a:t>
            </a:r>
            <a:r>
              <a:rPr lang="nb-NO" sz="1800" dirty="0"/>
              <a:t> 1931/2006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local</a:t>
            </a:r>
            <a:r>
              <a:rPr lang="nb-NO" sz="1800" dirty="0"/>
              <a:t> border </a:t>
            </a:r>
            <a:r>
              <a:rPr lang="nb-NO" sz="1800" dirty="0" err="1"/>
              <a:t>traffic</a:t>
            </a:r>
            <a:r>
              <a:rPr lang="nb-NO" sz="1800" dirty="0"/>
              <a:t> for </a:t>
            </a:r>
            <a:r>
              <a:rPr lang="nb-NO" sz="1800" dirty="0" err="1"/>
              <a:t>external</a:t>
            </a:r>
            <a:r>
              <a:rPr lang="nb-NO" sz="1800" dirty="0"/>
              <a:t> land borders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Consolidates the EU legal framwork</a:t>
            </a:r>
            <a:r>
              <a:rPr lang="nb-NO" sz="1600" dirty="0"/>
              <a:t> </a:t>
            </a:r>
            <a:r>
              <a:rPr lang="nb-NO" sz="1600" dirty="0" smtClean="0"/>
              <a:t>in order to achieve an </a:t>
            </a:r>
            <a:r>
              <a:rPr lang="nb-NO" sz="1600" dirty="0" smtClean="0"/>
              <a:t>efficient </a:t>
            </a:r>
            <a:r>
              <a:rPr lang="nb-NO" sz="1600" dirty="0" smtClean="0"/>
              <a:t>system for local border crossing 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/>
              <a:t>D</a:t>
            </a:r>
            <a:r>
              <a:rPr lang="nb-NO" sz="1600" dirty="0" err="1" smtClean="0"/>
              <a:t>erogates</a:t>
            </a:r>
            <a:r>
              <a:rPr lang="nb-NO" sz="1600" dirty="0" smtClean="0"/>
              <a:t> from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common</a:t>
            </a:r>
            <a:r>
              <a:rPr lang="nb-NO" sz="1600" dirty="0" smtClean="0"/>
              <a:t> visa and border </a:t>
            </a:r>
            <a:r>
              <a:rPr lang="nb-NO" sz="1600" dirty="0" err="1" smtClean="0"/>
              <a:t>legislation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/>
              <a:t>S</a:t>
            </a:r>
            <a:r>
              <a:rPr lang="nb-NO" sz="1600" dirty="0" err="1" smtClean="0"/>
              <a:t>pecifies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basic</a:t>
            </a:r>
            <a:r>
              <a:rPr lang="nb-NO" sz="1600" dirty="0" smtClean="0"/>
              <a:t> </a:t>
            </a:r>
            <a:r>
              <a:rPr lang="nb-NO" sz="1600" dirty="0" err="1" smtClean="0"/>
              <a:t>conditions</a:t>
            </a:r>
            <a:r>
              <a:rPr lang="nb-NO" sz="1600" dirty="0" smtClean="0"/>
              <a:t> for bilateral </a:t>
            </a:r>
            <a:r>
              <a:rPr lang="nb-NO" sz="1600" dirty="0" err="1" smtClean="0"/>
              <a:t>agreements</a:t>
            </a:r>
            <a:r>
              <a:rPr lang="nb-NO" sz="1600" dirty="0" smtClean="0"/>
              <a:t>, giving </a:t>
            </a:r>
            <a:r>
              <a:rPr lang="nb-NO" sz="1600" dirty="0" err="1" smtClean="0"/>
              <a:t>Member</a:t>
            </a:r>
            <a:r>
              <a:rPr lang="nb-NO" sz="1600" dirty="0" smtClean="0"/>
              <a:t> States </a:t>
            </a:r>
            <a:r>
              <a:rPr lang="nb-NO" sz="1600" dirty="0" err="1" smtClean="0"/>
              <a:t>some</a:t>
            </a:r>
            <a:r>
              <a:rPr lang="nb-NO" sz="1600" dirty="0" smtClean="0"/>
              <a:t> </a:t>
            </a:r>
            <a:r>
              <a:rPr lang="nb-NO" sz="1600" dirty="0" err="1" smtClean="0"/>
              <a:t>room</a:t>
            </a:r>
            <a:r>
              <a:rPr lang="nb-NO" sz="1600" dirty="0" smtClean="0"/>
              <a:t> for </a:t>
            </a:r>
            <a:r>
              <a:rPr lang="nb-NO" sz="1600" dirty="0" err="1" smtClean="0"/>
              <a:t>maneuvre</a:t>
            </a:r>
            <a:r>
              <a:rPr lang="nb-NO" sz="1600" dirty="0" smtClean="0"/>
              <a:t> to </a:t>
            </a:r>
            <a:r>
              <a:rPr lang="nb-NO" sz="1600" dirty="0" err="1" smtClean="0"/>
              <a:t>agree</a:t>
            </a:r>
            <a:r>
              <a:rPr lang="nb-NO" sz="1600" dirty="0" smtClean="0"/>
              <a:t> </a:t>
            </a:r>
            <a:r>
              <a:rPr lang="nb-NO" sz="1600" dirty="0" err="1" smtClean="0"/>
              <a:t>further</a:t>
            </a:r>
            <a:r>
              <a:rPr lang="nb-NO" sz="1600" dirty="0" smtClean="0"/>
              <a:t> </a:t>
            </a:r>
            <a:r>
              <a:rPr lang="nb-NO" sz="1600" dirty="0" err="1" smtClean="0"/>
              <a:t>details</a:t>
            </a:r>
            <a:r>
              <a:rPr lang="nb-NO" sz="1600" dirty="0" smtClean="0"/>
              <a:t> in </a:t>
            </a:r>
            <a:r>
              <a:rPr lang="nb-NO" sz="1600" dirty="0" err="1" smtClean="0"/>
              <a:t>their</a:t>
            </a:r>
            <a:r>
              <a:rPr lang="nb-NO" sz="1600" dirty="0" smtClean="0"/>
              <a:t> bilateral </a:t>
            </a:r>
            <a:r>
              <a:rPr lang="nb-NO" sz="1600" dirty="0" err="1" smtClean="0"/>
              <a:t>agreements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/>
              <a:t>The </a:t>
            </a:r>
            <a:r>
              <a:rPr lang="nb-NO" sz="1600" dirty="0" err="1"/>
              <a:t>regulation</a:t>
            </a:r>
            <a:r>
              <a:rPr lang="nb-NO" sz="1600" dirty="0"/>
              <a:t> </a:t>
            </a:r>
            <a:r>
              <a:rPr lang="nb-NO" sz="1600" dirty="0" err="1"/>
              <a:t>authorises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Member</a:t>
            </a:r>
            <a:r>
              <a:rPr lang="nb-NO" sz="1600" dirty="0"/>
              <a:t> States to </a:t>
            </a:r>
            <a:r>
              <a:rPr lang="nb-NO" sz="1600" dirty="0" err="1"/>
              <a:t>conclude</a:t>
            </a:r>
            <a:r>
              <a:rPr lang="nb-NO" sz="1600" dirty="0"/>
              <a:t> or </a:t>
            </a:r>
            <a:r>
              <a:rPr lang="nb-NO" sz="1600" dirty="0" err="1"/>
              <a:t>maintain</a:t>
            </a:r>
            <a:r>
              <a:rPr lang="nb-NO" sz="1600" dirty="0"/>
              <a:t> bilateral </a:t>
            </a:r>
            <a:r>
              <a:rPr lang="nb-NO" sz="1600" dirty="0" err="1"/>
              <a:t>agreements</a:t>
            </a:r>
            <a:r>
              <a:rPr lang="nb-NO" sz="1600" dirty="0"/>
              <a:t> 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 smtClean="0"/>
              <a:t>Constitutes</a:t>
            </a:r>
            <a:r>
              <a:rPr lang="nb-NO" sz="1600" dirty="0" smtClean="0"/>
              <a:t> a </a:t>
            </a:r>
            <a:r>
              <a:rPr lang="nb-NO" sz="1600" dirty="0" err="1" smtClean="0"/>
              <a:t>balance</a:t>
            </a:r>
            <a:r>
              <a:rPr lang="nb-NO" sz="1600" dirty="0" smtClean="0"/>
              <a:t> </a:t>
            </a:r>
            <a:r>
              <a:rPr lang="nb-NO" sz="1600" dirty="0" err="1" smtClean="0"/>
              <a:t>between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need</a:t>
            </a:r>
            <a:r>
              <a:rPr lang="nb-NO" sz="1600" dirty="0" smtClean="0"/>
              <a:t> for </a:t>
            </a:r>
            <a:r>
              <a:rPr lang="nb-NO" sz="1600" dirty="0" err="1" smtClean="0"/>
              <a:t>easing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border </a:t>
            </a:r>
            <a:r>
              <a:rPr lang="nb-NO" sz="1600" dirty="0" err="1" smtClean="0"/>
              <a:t>crossing</a:t>
            </a:r>
            <a:r>
              <a:rPr lang="nb-NO" sz="1600" dirty="0" smtClean="0"/>
              <a:t> for bona </a:t>
            </a:r>
            <a:r>
              <a:rPr lang="nb-NO" sz="1600" dirty="0" err="1" smtClean="0"/>
              <a:t>fide</a:t>
            </a:r>
            <a:r>
              <a:rPr lang="nb-NO" sz="1600" dirty="0" smtClean="0"/>
              <a:t> border residents </a:t>
            </a:r>
            <a:r>
              <a:rPr lang="nb-NO" sz="1600" dirty="0" err="1" smtClean="0"/>
              <a:t>having</a:t>
            </a:r>
            <a:r>
              <a:rPr lang="nb-NO" sz="1600" dirty="0" smtClean="0"/>
              <a:t> </a:t>
            </a:r>
            <a:r>
              <a:rPr lang="nb-NO" sz="1600" dirty="0" err="1" smtClean="0"/>
              <a:t>legitimate</a:t>
            </a:r>
            <a:r>
              <a:rPr lang="nb-NO" sz="1600" dirty="0" smtClean="0"/>
              <a:t> </a:t>
            </a:r>
            <a:r>
              <a:rPr lang="nb-NO" sz="1600" dirty="0" err="1" smtClean="0"/>
              <a:t>reasons</a:t>
            </a:r>
            <a:r>
              <a:rPr lang="nb-NO" sz="1600" dirty="0" smtClean="0"/>
              <a:t> for </a:t>
            </a:r>
            <a:r>
              <a:rPr lang="nb-NO" sz="1600" dirty="0" err="1" smtClean="0"/>
              <a:t>frequent</a:t>
            </a:r>
            <a:r>
              <a:rPr lang="nb-NO" sz="1600" dirty="0" smtClean="0"/>
              <a:t> border </a:t>
            </a:r>
            <a:r>
              <a:rPr lang="nb-NO" sz="1600" dirty="0" err="1" smtClean="0"/>
              <a:t>crossing</a:t>
            </a:r>
            <a:r>
              <a:rPr lang="nb-NO" sz="1600" dirty="0" smtClean="0"/>
              <a:t> and to </a:t>
            </a:r>
            <a:r>
              <a:rPr lang="nb-NO" sz="1600" dirty="0" err="1" smtClean="0"/>
              <a:t>prevent</a:t>
            </a:r>
            <a:r>
              <a:rPr lang="nb-NO" sz="1600" dirty="0" smtClean="0"/>
              <a:t> illegal </a:t>
            </a:r>
            <a:r>
              <a:rPr lang="nb-NO" sz="1600" dirty="0" err="1" smtClean="0"/>
              <a:t>immigration</a:t>
            </a:r>
            <a:r>
              <a:rPr lang="nb-NO" sz="1600" dirty="0" smtClean="0"/>
              <a:t> and </a:t>
            </a:r>
            <a:r>
              <a:rPr lang="nb-NO" sz="1600" dirty="0" err="1" smtClean="0"/>
              <a:t>potential</a:t>
            </a:r>
            <a:r>
              <a:rPr lang="nb-NO" sz="1600" dirty="0" smtClean="0"/>
              <a:t> </a:t>
            </a:r>
            <a:r>
              <a:rPr lang="nb-NO" sz="1600" dirty="0" err="1" smtClean="0"/>
              <a:t>threats</a:t>
            </a:r>
            <a:r>
              <a:rPr lang="nb-NO" sz="1600" dirty="0" smtClean="0"/>
              <a:t> to </a:t>
            </a:r>
            <a:r>
              <a:rPr lang="nb-NO" sz="1600" dirty="0" err="1" smtClean="0"/>
              <a:t>security</a:t>
            </a:r>
            <a:r>
              <a:rPr lang="nb-NO" sz="1600" dirty="0" smtClean="0"/>
              <a:t> and </a:t>
            </a:r>
            <a:r>
              <a:rPr lang="nb-NO" sz="1600" dirty="0" err="1" smtClean="0"/>
              <a:t>criminal</a:t>
            </a:r>
            <a:r>
              <a:rPr lang="nb-NO" sz="1600" dirty="0" smtClean="0"/>
              <a:t> </a:t>
            </a:r>
            <a:r>
              <a:rPr lang="nb-NO" sz="1600" dirty="0" err="1" smtClean="0"/>
              <a:t>activities</a:t>
            </a:r>
            <a:r>
              <a:rPr lang="nb-NO" sz="1600" dirty="0" smtClean="0"/>
              <a:t> 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 smtClean="0"/>
              <a:t>Shall</a:t>
            </a:r>
            <a:r>
              <a:rPr lang="nb-NO" sz="1600" dirty="0" smtClean="0"/>
              <a:t> </a:t>
            </a:r>
            <a:r>
              <a:rPr lang="nb-NO" sz="1600" dirty="0" err="1" smtClean="0"/>
              <a:t>provide</a:t>
            </a:r>
            <a:r>
              <a:rPr lang="nb-NO" sz="1600" dirty="0" smtClean="0"/>
              <a:t> for </a:t>
            </a:r>
            <a:r>
              <a:rPr lang="nb-NO" sz="1600" dirty="0" err="1" smtClean="0"/>
              <a:t>readmission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persons </a:t>
            </a:r>
            <a:r>
              <a:rPr lang="nb-NO" sz="1600" dirty="0" err="1" smtClean="0"/>
              <a:t>found</a:t>
            </a:r>
            <a:r>
              <a:rPr lang="nb-NO" sz="1600" dirty="0" smtClean="0"/>
              <a:t> to be </a:t>
            </a:r>
            <a:r>
              <a:rPr lang="nb-NO" sz="1600" dirty="0" err="1" smtClean="0"/>
              <a:t>abusing</a:t>
            </a:r>
            <a:r>
              <a:rPr lang="nb-NO" sz="1600" dirty="0" smtClean="0"/>
              <a:t>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regeme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1743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The Norwegian – </a:t>
            </a:r>
            <a:r>
              <a:rPr lang="nb-NO" sz="1800" dirty="0" smtClean="0"/>
              <a:t>Russian </a:t>
            </a:r>
            <a:r>
              <a:rPr lang="nb-NO" sz="1800" dirty="0" err="1"/>
              <a:t>agreement</a:t>
            </a:r>
            <a:r>
              <a:rPr lang="nb-NO" sz="1800" dirty="0"/>
              <a:t> </a:t>
            </a:r>
            <a:r>
              <a:rPr lang="nb-NO" sz="1800" dirty="0" err="1"/>
              <a:t>on</a:t>
            </a:r>
            <a:r>
              <a:rPr lang="nb-NO" sz="1800" dirty="0"/>
              <a:t> border </a:t>
            </a:r>
            <a:r>
              <a:rPr lang="nb-NO" sz="1800" dirty="0" err="1"/>
              <a:t>crossing</a:t>
            </a:r>
            <a:r>
              <a:rPr lang="nb-NO" sz="1800" dirty="0"/>
              <a:t> </a:t>
            </a:r>
            <a:r>
              <a:rPr lang="nb-NO" sz="1800" dirty="0" smtClean="0"/>
              <a:t>- in </a:t>
            </a:r>
            <a:r>
              <a:rPr lang="nb-NO" sz="1800" dirty="0"/>
              <a:t>force 29 May 2012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b-NO" sz="1400" dirty="0" smtClean="0"/>
              <a:t>30 km «border </a:t>
            </a:r>
            <a:r>
              <a:rPr lang="nb-NO" sz="1400" dirty="0" err="1" smtClean="0"/>
              <a:t>zone</a:t>
            </a:r>
            <a:r>
              <a:rPr lang="nb-NO" sz="1400" dirty="0"/>
              <a:t>» from </a:t>
            </a:r>
            <a:r>
              <a:rPr lang="nb-NO" sz="1400" dirty="0" err="1"/>
              <a:t>the</a:t>
            </a:r>
            <a:r>
              <a:rPr lang="nb-NO" sz="1400" dirty="0"/>
              <a:t> Norwegian-Russian </a:t>
            </a:r>
            <a:r>
              <a:rPr lang="nb-NO" sz="1400" dirty="0" err="1"/>
              <a:t>state</a:t>
            </a:r>
            <a:r>
              <a:rPr lang="nb-NO" sz="1400" dirty="0"/>
              <a:t> border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err="1" smtClean="0"/>
              <a:t>Permit</a:t>
            </a:r>
            <a:r>
              <a:rPr lang="nb-NO" sz="1400" dirty="0" smtClean="0"/>
              <a:t> has 3 </a:t>
            </a:r>
            <a:r>
              <a:rPr lang="nb-NO" sz="1400" dirty="0" err="1" smtClean="0"/>
              <a:t>years</a:t>
            </a:r>
            <a:r>
              <a:rPr lang="nb-NO" sz="1400" dirty="0" smtClean="0"/>
              <a:t> </a:t>
            </a:r>
            <a:r>
              <a:rPr lang="nb-NO" sz="1400" dirty="0" err="1" smtClean="0"/>
              <a:t>validity</a:t>
            </a:r>
            <a:r>
              <a:rPr lang="nb-NO" sz="1400" dirty="0" smtClean="0"/>
              <a:t>, </a:t>
            </a:r>
            <a:r>
              <a:rPr lang="nb-NO" sz="1400" dirty="0" err="1" smtClean="0"/>
              <a:t>but</a:t>
            </a:r>
            <a:r>
              <a:rPr lang="nb-NO" sz="1400" dirty="0" smtClean="0"/>
              <a:t> </a:t>
            </a:r>
            <a:r>
              <a:rPr lang="nb-NO" sz="1400" dirty="0"/>
              <a:t>not </a:t>
            </a:r>
            <a:r>
              <a:rPr lang="nb-NO" sz="1400" dirty="0" err="1"/>
              <a:t>exceeding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validity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travel </a:t>
            </a:r>
            <a:r>
              <a:rPr lang="nb-NO" sz="1400" dirty="0" err="1" smtClean="0"/>
              <a:t>document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/>
          </a:p>
          <a:p>
            <a:pPr>
              <a:buFontTx/>
              <a:buChar char="-"/>
            </a:pPr>
            <a:r>
              <a:rPr lang="nb-NO" sz="1400" dirty="0" smtClean="0"/>
              <a:t>Maximum </a:t>
            </a:r>
            <a:r>
              <a:rPr lang="nb-NO" sz="1400" dirty="0" err="1"/>
              <a:t>stay</a:t>
            </a:r>
            <a:r>
              <a:rPr lang="nb-NO" sz="1400" dirty="0"/>
              <a:t> is 15 </a:t>
            </a:r>
            <a:r>
              <a:rPr lang="nb-NO" sz="1400" dirty="0" err="1"/>
              <a:t>days</a:t>
            </a:r>
            <a:r>
              <a:rPr lang="nb-NO" sz="1400" dirty="0"/>
              <a:t>  per </a:t>
            </a:r>
            <a:r>
              <a:rPr lang="nb-NO" sz="1400" dirty="0" err="1" smtClean="0"/>
              <a:t>visit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smtClean="0"/>
              <a:t>No visa-</a:t>
            </a:r>
            <a:r>
              <a:rPr lang="nb-NO" sz="1400" dirty="0" err="1" smtClean="0"/>
              <a:t>requirement</a:t>
            </a:r>
            <a:r>
              <a:rPr lang="nb-NO" sz="1400" dirty="0" smtClean="0"/>
              <a:t>. No </a:t>
            </a:r>
            <a:r>
              <a:rPr lang="nb-NO" sz="1400" dirty="0" err="1" smtClean="0"/>
              <a:t>entry</a:t>
            </a:r>
            <a:r>
              <a:rPr lang="nb-NO" sz="1400" dirty="0" smtClean="0"/>
              <a:t> - </a:t>
            </a:r>
            <a:r>
              <a:rPr lang="nb-NO" sz="1400" dirty="0"/>
              <a:t>exit </a:t>
            </a:r>
            <a:r>
              <a:rPr lang="nb-NO" sz="1400" dirty="0" smtClean="0"/>
              <a:t>stamping</a:t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smtClean="0"/>
              <a:t>The </a:t>
            </a:r>
            <a:r>
              <a:rPr lang="nb-NO" sz="1400" dirty="0" err="1" smtClean="0"/>
              <a:t>permit</a:t>
            </a:r>
            <a:r>
              <a:rPr lang="nb-NO" sz="1400" dirty="0" smtClean="0"/>
              <a:t> </a:t>
            </a:r>
            <a:r>
              <a:rPr lang="nb-NO" sz="1400" dirty="0" err="1"/>
              <a:t>does</a:t>
            </a:r>
            <a:r>
              <a:rPr lang="nb-NO" sz="1400" dirty="0"/>
              <a:t> not </a:t>
            </a:r>
            <a:r>
              <a:rPr lang="nb-NO" sz="1400" dirty="0" err="1"/>
              <a:t>entitle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holder to </a:t>
            </a:r>
            <a:r>
              <a:rPr lang="nb-NO" sz="1400" dirty="0" err="1" smtClean="0"/>
              <a:t>work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smtClean="0"/>
              <a:t>The </a:t>
            </a:r>
            <a:r>
              <a:rPr lang="nb-NO" sz="1400" dirty="0" err="1" smtClean="0"/>
              <a:t>permit</a:t>
            </a:r>
            <a:r>
              <a:rPr lang="nb-NO" sz="1400" dirty="0" smtClean="0"/>
              <a:t> has same </a:t>
            </a:r>
            <a:r>
              <a:rPr lang="nb-NO" sz="1400" dirty="0" err="1" smtClean="0"/>
              <a:t>technical</a:t>
            </a:r>
            <a:r>
              <a:rPr lang="nb-NO" sz="1400" dirty="0" smtClean="0"/>
              <a:t> </a:t>
            </a:r>
            <a:r>
              <a:rPr lang="nb-NO" sz="1400" dirty="0" err="1" smtClean="0"/>
              <a:t>specifications</a:t>
            </a:r>
            <a:r>
              <a:rPr lang="nb-NO" sz="1400" dirty="0" smtClean="0"/>
              <a:t> as </a:t>
            </a:r>
            <a:r>
              <a:rPr lang="nb-NO" sz="1400" dirty="0" err="1" smtClean="0"/>
              <a:t>the</a:t>
            </a:r>
            <a:r>
              <a:rPr lang="nb-NO" sz="1400" dirty="0" smtClean="0"/>
              <a:t> EU (and Norwegian) </a:t>
            </a:r>
            <a:r>
              <a:rPr lang="nb-NO" sz="1400" dirty="0" err="1" smtClean="0"/>
              <a:t>residence</a:t>
            </a:r>
            <a:r>
              <a:rPr lang="nb-NO" sz="1400" dirty="0" smtClean="0"/>
              <a:t> </a:t>
            </a:r>
            <a:r>
              <a:rPr lang="nb-NO" sz="1400" dirty="0" err="1" smtClean="0"/>
              <a:t>permit</a:t>
            </a:r>
            <a:r>
              <a:rPr lang="nb-NO" sz="1400" dirty="0" smtClean="0"/>
              <a:t/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err="1"/>
              <a:t>I</a:t>
            </a:r>
            <a:r>
              <a:rPr lang="nb-NO" sz="1400" dirty="0" err="1" smtClean="0"/>
              <a:t>ssued</a:t>
            </a:r>
            <a:r>
              <a:rPr lang="nb-NO" sz="1400" dirty="0" smtClean="0"/>
              <a:t> by </a:t>
            </a:r>
            <a:r>
              <a:rPr lang="nb-NO" sz="1400" dirty="0" err="1" smtClean="0"/>
              <a:t>the</a:t>
            </a:r>
            <a:r>
              <a:rPr lang="nb-NO" sz="1400" dirty="0" smtClean="0"/>
              <a:t> Norwegian </a:t>
            </a:r>
            <a:r>
              <a:rPr lang="nb-NO" sz="1400" dirty="0" err="1" smtClean="0"/>
              <a:t>Consulate</a:t>
            </a:r>
            <a:r>
              <a:rPr lang="nb-NO" sz="1400" dirty="0" smtClean="0"/>
              <a:t> General in Murmansk (</a:t>
            </a:r>
            <a:r>
              <a:rPr lang="nb-NO" sz="1400" dirty="0" err="1" smtClean="0"/>
              <a:t>Russia</a:t>
            </a:r>
            <a:r>
              <a:rPr lang="nb-NO" sz="1400" dirty="0" smtClean="0"/>
              <a:t>)</a:t>
            </a:r>
          </a:p>
          <a:p>
            <a:pPr>
              <a:buFontTx/>
              <a:buChar char="-"/>
            </a:pP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smtClean="0"/>
              <a:t>20 Euros </a:t>
            </a:r>
            <a:r>
              <a:rPr lang="nb-NO" sz="1400" dirty="0" err="1" smtClean="0"/>
              <a:t>fee</a:t>
            </a:r>
            <a:r>
              <a:rPr lang="nb-NO" sz="1400" dirty="0" smtClean="0"/>
              <a:t>. </a:t>
            </a:r>
            <a:r>
              <a:rPr lang="nb-NO" sz="1400" dirty="0" err="1" smtClean="0"/>
              <a:t>Exemption</a:t>
            </a:r>
            <a:r>
              <a:rPr lang="nb-NO" sz="1400" dirty="0" smtClean="0"/>
              <a:t> for </a:t>
            </a:r>
            <a:r>
              <a:rPr lang="nb-NO" sz="1400" dirty="0" err="1" smtClean="0"/>
              <a:t>minors</a:t>
            </a:r>
            <a:r>
              <a:rPr lang="nb-NO" sz="1400" dirty="0" smtClean="0"/>
              <a:t>, students and persons </a:t>
            </a:r>
            <a:r>
              <a:rPr lang="nb-NO" sz="1400" dirty="0" err="1" smtClean="0"/>
              <a:t>above</a:t>
            </a:r>
            <a:r>
              <a:rPr lang="nb-NO" sz="1400" dirty="0" smtClean="0"/>
              <a:t> 60 </a:t>
            </a:r>
            <a:r>
              <a:rPr lang="nb-NO" sz="1400" dirty="0" err="1" smtClean="0"/>
              <a:t>years</a:t>
            </a:r>
            <a:r>
              <a:rPr lang="nb-NO" sz="1400" dirty="0"/>
              <a:t> </a:t>
            </a:r>
            <a:r>
              <a:rPr lang="nb-NO" sz="1400" dirty="0" err="1" smtClean="0"/>
              <a:t>of</a:t>
            </a:r>
            <a:r>
              <a:rPr lang="nb-NO" sz="1400" dirty="0" smtClean="0"/>
              <a:t> age </a:t>
            </a:r>
            <a:br>
              <a:rPr lang="nb-NO" sz="1400" dirty="0" smtClean="0"/>
            </a:br>
            <a:endParaRPr lang="nb-NO" sz="1400" dirty="0" smtClean="0"/>
          </a:p>
          <a:p>
            <a:pPr>
              <a:buFontTx/>
              <a:buChar char="-"/>
            </a:pPr>
            <a:r>
              <a:rPr lang="nb-NO" sz="1400" dirty="0" smtClean="0"/>
              <a:t>One </a:t>
            </a:r>
            <a:r>
              <a:rPr lang="nb-NO" sz="1400" dirty="0" err="1" smtClean="0"/>
              <a:t>designated</a:t>
            </a:r>
            <a:r>
              <a:rPr lang="nb-NO" sz="1400" dirty="0" smtClean="0"/>
              <a:t> border </a:t>
            </a:r>
            <a:r>
              <a:rPr lang="nb-NO" sz="1400" dirty="0" err="1" smtClean="0"/>
              <a:t>crossing</a:t>
            </a:r>
            <a:r>
              <a:rPr lang="nb-NO" sz="1400" dirty="0" smtClean="0"/>
              <a:t> </a:t>
            </a:r>
            <a:r>
              <a:rPr lang="nb-NO" sz="1400" dirty="0" err="1" smtClean="0"/>
              <a:t>point</a:t>
            </a:r>
            <a:r>
              <a:rPr lang="nb-NO" sz="1400" dirty="0" smtClean="0"/>
              <a:t> (Storskog)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91409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 smtClean="0"/>
              <a:t>Norwegian border to </a:t>
            </a:r>
            <a:r>
              <a:rPr lang="nb-NO" sz="1800" dirty="0" err="1" smtClean="0"/>
              <a:t>Russia</a:t>
            </a:r>
            <a:r>
              <a:rPr lang="nb-NO" sz="1800" dirty="0" smtClean="0"/>
              <a:t> – 196 km</a:t>
            </a:r>
            <a:endParaRPr lang="nb-NO" sz="1800" dirty="0"/>
          </a:p>
        </p:txBody>
      </p:sp>
      <p:pic>
        <p:nvPicPr>
          <p:cNvPr id="1029" name="Picture 5" descr="\\jd.dep.no\data\Users\vibekems\Desktop\kart Kirke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40668"/>
            <a:ext cx="4600823" cy="59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5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 err="1" smtClean="0"/>
              <a:t>Conditions</a:t>
            </a:r>
            <a:r>
              <a:rPr lang="nb-NO" sz="1800" dirty="0" smtClean="0"/>
              <a:t> for </a:t>
            </a:r>
            <a:r>
              <a:rPr lang="nb-NO" sz="1800" dirty="0" err="1" smtClean="0"/>
              <a:t>obtaining</a:t>
            </a:r>
            <a:r>
              <a:rPr lang="nb-NO" sz="1800" dirty="0" smtClean="0"/>
              <a:t> a </a:t>
            </a:r>
            <a:r>
              <a:rPr lang="nb-NO" sz="1800" dirty="0" err="1" smtClean="0"/>
              <a:t>Norewegian</a:t>
            </a:r>
            <a:r>
              <a:rPr lang="nb-NO" sz="1800" dirty="0" smtClean="0"/>
              <a:t> border </a:t>
            </a:r>
            <a:r>
              <a:rPr lang="nb-NO" sz="1800" dirty="0" err="1" smtClean="0"/>
              <a:t>crossing</a:t>
            </a:r>
            <a:r>
              <a:rPr lang="nb-NO" sz="1800" dirty="0" smtClean="0"/>
              <a:t> </a:t>
            </a:r>
            <a:r>
              <a:rPr lang="nb-NO" sz="1800" dirty="0" err="1" smtClean="0"/>
              <a:t>permit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600" dirty="0" smtClean="0"/>
          </a:p>
          <a:p>
            <a:r>
              <a:rPr lang="nb-NO" sz="1600" dirty="0" err="1" smtClean="0"/>
              <a:t>Holding</a:t>
            </a:r>
            <a:r>
              <a:rPr lang="nb-NO" sz="1600" dirty="0" smtClean="0"/>
              <a:t> a valid travel </a:t>
            </a:r>
            <a:r>
              <a:rPr lang="nb-NO" sz="1600" dirty="0" err="1" smtClean="0"/>
              <a:t>document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/>
              <a:t>Reside</a:t>
            </a:r>
            <a:r>
              <a:rPr lang="nb-NO" sz="1600" dirty="0"/>
              <a:t> </a:t>
            </a:r>
            <a:r>
              <a:rPr lang="nb-NO" sz="1600" dirty="0" err="1"/>
              <a:t>within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«border </a:t>
            </a:r>
            <a:r>
              <a:rPr lang="nb-NO" sz="1600" dirty="0" err="1"/>
              <a:t>zone</a:t>
            </a:r>
            <a:r>
              <a:rPr lang="nb-NO" sz="1600" dirty="0"/>
              <a:t>» (30 km </a:t>
            </a:r>
            <a:r>
              <a:rPr lang="nb-NO" sz="1600" dirty="0" err="1"/>
              <a:t>territory</a:t>
            </a:r>
            <a:r>
              <a:rPr lang="nb-NO" sz="1600" dirty="0"/>
              <a:t> from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state</a:t>
            </a:r>
            <a:r>
              <a:rPr lang="nb-NO" sz="1600" dirty="0"/>
              <a:t> border)</a:t>
            </a: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r>
              <a:rPr lang="nb-NO" sz="1600" dirty="0" err="1" smtClean="0"/>
              <a:t>Having</a:t>
            </a:r>
            <a:r>
              <a:rPr lang="nb-NO" sz="1600" dirty="0" smtClean="0"/>
              <a:t> </a:t>
            </a:r>
            <a:r>
              <a:rPr lang="nb-NO" sz="1600" dirty="0" err="1"/>
              <a:t>resided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border </a:t>
            </a:r>
            <a:r>
              <a:rPr lang="nb-NO" sz="1600" dirty="0" err="1"/>
              <a:t>zone</a:t>
            </a:r>
            <a:r>
              <a:rPr lang="nb-NO" sz="1600" dirty="0"/>
              <a:t> area for </a:t>
            </a:r>
            <a:r>
              <a:rPr lang="nb-NO" sz="1600" dirty="0" smtClean="0"/>
              <a:t>at </a:t>
            </a:r>
            <a:r>
              <a:rPr lang="nb-NO" sz="1600" dirty="0" err="1"/>
              <a:t>least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smtClean="0"/>
              <a:t>3 </a:t>
            </a:r>
            <a:r>
              <a:rPr lang="nb-NO" sz="1600" dirty="0" err="1" smtClean="0"/>
              <a:t>previous</a:t>
            </a:r>
            <a:r>
              <a:rPr lang="nb-NO" sz="1600" dirty="0" smtClean="0"/>
              <a:t> </a:t>
            </a:r>
            <a:r>
              <a:rPr lang="nb-NO" sz="1600" dirty="0" err="1" smtClean="0"/>
              <a:t>preivious</a:t>
            </a:r>
            <a:r>
              <a:rPr lang="nb-NO" sz="1600" dirty="0" smtClean="0"/>
              <a:t> 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smtClean="0"/>
              <a:t>Prove </a:t>
            </a:r>
            <a:r>
              <a:rPr lang="nb-NO" sz="1600" dirty="0" err="1" smtClean="0"/>
              <a:t>legitimate</a:t>
            </a:r>
            <a:r>
              <a:rPr lang="nb-NO" sz="1600" dirty="0" smtClean="0"/>
              <a:t> </a:t>
            </a:r>
            <a:r>
              <a:rPr lang="nb-NO" sz="1600" dirty="0" err="1" smtClean="0"/>
              <a:t>reasons</a:t>
            </a:r>
            <a:r>
              <a:rPr lang="nb-NO" sz="1600" dirty="0" smtClean="0"/>
              <a:t> for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need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frequent</a:t>
            </a:r>
            <a:r>
              <a:rPr lang="nb-NO" sz="1600" dirty="0" smtClean="0"/>
              <a:t> border </a:t>
            </a:r>
            <a:r>
              <a:rPr lang="nb-NO" sz="1600" dirty="0" err="1" smtClean="0"/>
              <a:t>crossing</a:t>
            </a:r>
            <a:r>
              <a:rPr lang="nb-NO" sz="1600" dirty="0" smtClean="0"/>
              <a:t> </a:t>
            </a:r>
            <a:r>
              <a:rPr lang="nb-NO" sz="1600" dirty="0" err="1" smtClean="0"/>
              <a:t>according</a:t>
            </a:r>
            <a:r>
              <a:rPr lang="nb-NO" sz="1600" dirty="0" smtClean="0"/>
              <a:t> to </a:t>
            </a:r>
            <a:r>
              <a:rPr lang="nb-NO" sz="1600" dirty="0" err="1" smtClean="0"/>
              <a:t>this</a:t>
            </a:r>
            <a:r>
              <a:rPr lang="nb-NO" sz="1600" dirty="0" smtClean="0"/>
              <a:t> </a:t>
            </a:r>
            <a:r>
              <a:rPr lang="nb-NO" sz="1600" dirty="0" err="1" smtClean="0"/>
              <a:t>scheeme</a:t>
            </a:r>
            <a:r>
              <a:rPr lang="nb-NO" sz="1600" dirty="0" smtClean="0"/>
              <a:t> </a:t>
            </a:r>
            <a:br>
              <a:rPr lang="nb-NO" sz="1600" dirty="0" smtClean="0"/>
            </a:br>
            <a:endParaRPr lang="nb-NO" sz="1600" dirty="0"/>
          </a:p>
          <a:p>
            <a:r>
              <a:rPr lang="nb-NO" sz="1600" dirty="0" smtClean="0"/>
              <a:t>Not be a </a:t>
            </a:r>
            <a:r>
              <a:rPr lang="nb-NO" sz="1600" dirty="0" err="1" smtClean="0"/>
              <a:t>threat</a:t>
            </a:r>
            <a:r>
              <a:rPr lang="nb-NO" sz="1600" dirty="0" smtClean="0"/>
              <a:t> to </a:t>
            </a:r>
            <a:r>
              <a:rPr lang="nb-NO" sz="1600" dirty="0" err="1" smtClean="0"/>
              <a:t>national</a:t>
            </a:r>
            <a:r>
              <a:rPr lang="nb-NO" sz="1600" dirty="0" smtClean="0"/>
              <a:t> </a:t>
            </a:r>
            <a:r>
              <a:rPr lang="nb-NO" sz="1600" dirty="0" err="1" smtClean="0"/>
              <a:t>security</a:t>
            </a:r>
            <a:r>
              <a:rPr lang="nb-NO" sz="1600" dirty="0" smtClean="0"/>
              <a:t>, </a:t>
            </a:r>
            <a:r>
              <a:rPr lang="nb-NO" sz="1600" dirty="0" err="1" smtClean="0"/>
              <a:t>public</a:t>
            </a:r>
            <a:r>
              <a:rPr lang="nb-NO" sz="1600" dirty="0" smtClean="0"/>
              <a:t> order or </a:t>
            </a:r>
            <a:r>
              <a:rPr lang="nb-NO" sz="1600" dirty="0" err="1" smtClean="0"/>
              <a:t>public</a:t>
            </a:r>
            <a:r>
              <a:rPr lang="nb-NO" sz="1600" dirty="0" smtClean="0"/>
              <a:t> </a:t>
            </a:r>
            <a:r>
              <a:rPr lang="nb-NO" sz="1600" dirty="0" err="1" smtClean="0"/>
              <a:t>health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pPr marL="0" indent="0">
              <a:buNone/>
            </a:pP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41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 smtClean="0"/>
              <a:t>Benefits for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permit</a:t>
            </a:r>
            <a:r>
              <a:rPr lang="nb-NO" sz="1800" dirty="0" smtClean="0"/>
              <a:t> holder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Low </a:t>
            </a:r>
            <a:r>
              <a:rPr lang="en-US" sz="1600" dirty="0"/>
              <a:t>application </a:t>
            </a:r>
            <a:r>
              <a:rPr lang="en-US" sz="1600" dirty="0" smtClean="0"/>
              <a:t>fee</a:t>
            </a:r>
            <a:br>
              <a:rPr lang="en-US" sz="1600" dirty="0" smtClean="0"/>
            </a:br>
            <a:endParaRPr lang="nb-NO" sz="1600" dirty="0"/>
          </a:p>
          <a:p>
            <a:r>
              <a:rPr lang="en-US" sz="1600" dirty="0" smtClean="0"/>
              <a:t>Three years validity</a:t>
            </a:r>
            <a:br>
              <a:rPr lang="en-US" sz="1600" dirty="0" smtClean="0"/>
            </a:br>
            <a:endParaRPr lang="nb-NO" sz="1600" dirty="0"/>
          </a:p>
          <a:p>
            <a:r>
              <a:rPr lang="en-US" sz="1600" dirty="0" smtClean="0"/>
              <a:t>Visa </a:t>
            </a:r>
            <a:r>
              <a:rPr lang="en-US" sz="1600" dirty="0"/>
              <a:t>free </a:t>
            </a:r>
            <a:r>
              <a:rPr lang="en-US" sz="1600" dirty="0" smtClean="0"/>
              <a:t>travel</a:t>
            </a:r>
            <a:br>
              <a:rPr lang="en-US" sz="1600" dirty="0" smtClean="0"/>
            </a:br>
            <a:endParaRPr lang="nb-NO" sz="1600" dirty="0"/>
          </a:p>
          <a:p>
            <a:r>
              <a:rPr lang="en-US" sz="1600" dirty="0" smtClean="0"/>
              <a:t>Faster </a:t>
            </a:r>
            <a:r>
              <a:rPr lang="en-US" sz="1600" dirty="0"/>
              <a:t>border </a:t>
            </a:r>
            <a:r>
              <a:rPr lang="en-US" sz="1600" dirty="0" smtClean="0"/>
              <a:t>crossing</a:t>
            </a:r>
            <a:br>
              <a:rPr lang="en-US" sz="1600" dirty="0" smtClean="0"/>
            </a:br>
            <a:endParaRPr lang="nb-NO" sz="1600" dirty="0"/>
          </a:p>
          <a:p>
            <a:r>
              <a:rPr lang="en-US" sz="1600" dirty="0" smtClean="0"/>
              <a:t>No </a:t>
            </a:r>
            <a:r>
              <a:rPr lang="en-US" sz="1600" dirty="0"/>
              <a:t>travel insurance </a:t>
            </a:r>
            <a:r>
              <a:rPr lang="en-US" sz="1600" dirty="0" smtClean="0"/>
              <a:t>requirement</a:t>
            </a:r>
            <a:br>
              <a:rPr lang="en-US" sz="1600" dirty="0" smtClean="0"/>
            </a:br>
            <a:endParaRPr lang="nb-NO" sz="1600" dirty="0"/>
          </a:p>
          <a:p>
            <a:r>
              <a:rPr lang="en-US" sz="1600" dirty="0" smtClean="0"/>
              <a:t>Stay </a:t>
            </a:r>
            <a:r>
              <a:rPr lang="en-US" sz="1600" dirty="0"/>
              <a:t>up to 15 consecutive days – no limitations on total amount of </a:t>
            </a:r>
            <a:r>
              <a:rPr lang="en-US" sz="1600" dirty="0" smtClean="0"/>
              <a:t>days during a year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/>
              <a:t>Permit holders travel for all kinds of purposes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0885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1800" dirty="0"/>
              <a:t>T</a:t>
            </a:r>
            <a:r>
              <a:rPr lang="en-US" sz="1800" dirty="0" smtClean="0"/>
              <a:t>he potential of the </a:t>
            </a:r>
            <a:r>
              <a:rPr lang="en-US" sz="1800" dirty="0" smtClean="0"/>
              <a:t>regime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800" b="1" dirty="0"/>
          </a:p>
          <a:p>
            <a:r>
              <a:rPr lang="en-US" sz="1600" dirty="0"/>
              <a:t>More than 50% of the population in the Norwegian border zone already holds a permit (5800 people</a:t>
            </a:r>
            <a:r>
              <a:rPr lang="en-US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 smtClean="0"/>
              <a:t>Total </a:t>
            </a:r>
            <a:r>
              <a:rPr lang="en-US" sz="1600" dirty="0"/>
              <a:t>2840 permits issued to Russian border </a:t>
            </a:r>
            <a:r>
              <a:rPr lang="en-US" sz="1600" dirty="0" smtClean="0"/>
              <a:t>residents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Huge </a:t>
            </a:r>
            <a:r>
              <a:rPr lang="en-US" sz="1600" dirty="0" smtClean="0"/>
              <a:t>growth potential in Russian border zone. Around 40 - 50 000 persons in the </a:t>
            </a:r>
            <a:r>
              <a:rPr lang="en-US" sz="1600" dirty="0"/>
              <a:t>Russian border zone </a:t>
            </a:r>
            <a:r>
              <a:rPr lang="en-US" sz="1600" dirty="0" smtClean="0"/>
              <a:t>are </a:t>
            </a:r>
            <a:r>
              <a:rPr lang="en-US" sz="1600" dirty="0"/>
              <a:t>eligible for a </a:t>
            </a:r>
            <a:r>
              <a:rPr lang="en-US" sz="1600" dirty="0" smtClean="0"/>
              <a:t>permit. However, the </a:t>
            </a:r>
            <a:r>
              <a:rPr lang="en-US" sz="1600" dirty="0"/>
              <a:t>border crossing permit regime has not yet been applied to its maximum in the Russian border zone as many of them already hold a multiple entry visa. </a:t>
            </a:r>
            <a:br>
              <a:rPr lang="en-US" sz="1600" dirty="0"/>
            </a:br>
            <a:endParaRPr lang="en-US" sz="1600" dirty="0" smtClean="0"/>
          </a:p>
          <a:p>
            <a:pPr marL="0" indent="0">
              <a:buNone/>
            </a:pPr>
            <a:r>
              <a:rPr lang="nb-NO" sz="1800" b="1" dirty="0" smtClean="0"/>
              <a:t/>
            </a:r>
            <a:br>
              <a:rPr lang="nb-NO" sz="1800" b="1" dirty="0" smtClean="0"/>
            </a:br>
            <a:endParaRPr lang="nb-NO" sz="1800" b="1" dirty="0" smtClean="0"/>
          </a:p>
          <a:p>
            <a:pPr marL="0" lvl="0" indent="0">
              <a:buNone/>
            </a:pPr>
            <a:r>
              <a:rPr lang="nb-NO" sz="1800" b="1" dirty="0" smtClean="0"/>
              <a:t>    </a:t>
            </a:r>
            <a:endParaRPr 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val="404606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dirty="0"/>
              <a:t>Positive </a:t>
            </a:r>
            <a:r>
              <a:rPr lang="nb-NO" sz="1800" dirty="0" err="1" smtClean="0"/>
              <a:t>effects</a:t>
            </a:r>
            <a:r>
              <a:rPr lang="nb-NO" sz="1800" dirty="0" smtClean="0"/>
              <a:t> and </a:t>
            </a:r>
            <a:r>
              <a:rPr lang="nb-NO" sz="1800" dirty="0" err="1" smtClean="0"/>
              <a:t>challenges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1600" dirty="0"/>
          </a:p>
          <a:p>
            <a:r>
              <a:rPr lang="en-US" sz="1600" dirty="0" smtClean="0"/>
              <a:t>Important </a:t>
            </a:r>
            <a:r>
              <a:rPr lang="en-US" sz="1600" dirty="0"/>
              <a:t>tool to strengthen the ties and cooperation between </a:t>
            </a:r>
            <a:r>
              <a:rPr lang="en-US" sz="1600" dirty="0" smtClean="0"/>
              <a:t>Norway and Russia 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err="1" smtClean="0"/>
              <a:t>Historical</a:t>
            </a:r>
            <a:r>
              <a:rPr lang="nb-NO" sz="1600" dirty="0" smtClean="0"/>
              <a:t> and </a:t>
            </a:r>
            <a:r>
              <a:rPr lang="nb-NO" sz="1600" dirty="0" err="1" smtClean="0"/>
              <a:t>cultural</a:t>
            </a:r>
            <a:r>
              <a:rPr lang="nb-NO" sz="1600" dirty="0" smtClean="0"/>
              <a:t> bands in </a:t>
            </a:r>
            <a:r>
              <a:rPr lang="nb-NO" sz="1600" dirty="0" err="1" smtClean="0"/>
              <a:t>this</a:t>
            </a:r>
            <a:r>
              <a:rPr lang="nb-NO" sz="1600" dirty="0" smtClean="0"/>
              <a:t> area </a:t>
            </a:r>
            <a:r>
              <a:rPr lang="nb-NO" sz="1600" dirty="0" err="1" smtClean="0"/>
              <a:t>which</a:t>
            </a:r>
            <a:r>
              <a:rPr lang="nb-NO" sz="1600" dirty="0" smtClean="0"/>
              <a:t> </a:t>
            </a:r>
            <a:r>
              <a:rPr lang="nb-NO" sz="1600" dirty="0" err="1" smtClean="0"/>
              <a:t>dates</a:t>
            </a:r>
            <a:r>
              <a:rPr lang="nb-NO" sz="1600" dirty="0" smtClean="0"/>
              <a:t> back for </a:t>
            </a:r>
            <a:r>
              <a:rPr lang="nb-NO" sz="1600" dirty="0" err="1" smtClean="0"/>
              <a:t>centuries</a:t>
            </a:r>
            <a:r>
              <a:rPr lang="nb-NO" sz="1600" dirty="0" smtClean="0"/>
              <a:t>, have </a:t>
            </a:r>
            <a:r>
              <a:rPr lang="nb-NO" sz="1600" dirty="0" err="1" smtClean="0"/>
              <a:t>now</a:t>
            </a:r>
            <a:r>
              <a:rPr lang="nb-NO" sz="1600" dirty="0" smtClean="0"/>
              <a:t> </a:t>
            </a:r>
            <a:r>
              <a:rPr lang="nb-NO" sz="1600" dirty="0" err="1" smtClean="0"/>
              <a:t>been</a:t>
            </a:r>
            <a:r>
              <a:rPr lang="nb-NO" sz="1600" dirty="0" smtClean="0"/>
              <a:t> </a:t>
            </a:r>
            <a:r>
              <a:rPr lang="nb-NO" sz="1600" dirty="0" err="1" smtClean="0"/>
              <a:t>reborn</a:t>
            </a:r>
            <a:r>
              <a:rPr lang="nb-NO" sz="1600" dirty="0" smtClean="0"/>
              <a:t> by </a:t>
            </a:r>
            <a:r>
              <a:rPr lang="nb-NO" sz="1600" dirty="0" err="1" smtClean="0"/>
              <a:t>facilitated</a:t>
            </a:r>
            <a:r>
              <a:rPr lang="nb-NO" sz="1600" dirty="0" smtClean="0"/>
              <a:t> </a:t>
            </a:r>
            <a:r>
              <a:rPr lang="nb-NO" sz="1600" dirty="0" err="1" smtClean="0"/>
              <a:t>people</a:t>
            </a:r>
            <a:r>
              <a:rPr lang="nb-NO" sz="1600" dirty="0"/>
              <a:t> </a:t>
            </a:r>
            <a:r>
              <a:rPr lang="nb-NO" sz="1600" dirty="0" smtClean="0"/>
              <a:t>to </a:t>
            </a:r>
            <a:r>
              <a:rPr lang="nb-NO" sz="1600" dirty="0" err="1" smtClean="0"/>
              <a:t>people</a:t>
            </a:r>
            <a:r>
              <a:rPr lang="nb-NO" sz="1600" dirty="0" smtClean="0"/>
              <a:t> </a:t>
            </a:r>
            <a:r>
              <a:rPr lang="nb-NO" sz="1600" dirty="0" err="1" smtClean="0"/>
              <a:t>contact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endParaRPr lang="nb-NO" sz="1600" dirty="0" smtClean="0"/>
          </a:p>
          <a:p>
            <a:r>
              <a:rPr lang="en-US" sz="1600" dirty="0"/>
              <a:t>Permit holders travel for all kinds of </a:t>
            </a:r>
            <a:r>
              <a:rPr lang="en-US" sz="1600" dirty="0" smtClean="0"/>
              <a:t>purposes</a:t>
            </a:r>
            <a:r>
              <a:rPr lang="en-US" sz="1600" dirty="0"/>
              <a:t>;</a:t>
            </a:r>
            <a:r>
              <a:rPr lang="en-US" sz="1600" dirty="0" smtClean="0"/>
              <a:t> business, tourism, social life, cultural and sports events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nb-NO" sz="1600" dirty="0" smtClean="0"/>
              <a:t>Growth in trade and business – Russians cross </a:t>
            </a:r>
            <a:r>
              <a:rPr lang="nb-NO" sz="1600" dirty="0" err="1" smtClean="0"/>
              <a:t>the</a:t>
            </a:r>
            <a:r>
              <a:rPr lang="nb-NO" sz="1600" dirty="0" smtClean="0"/>
              <a:t> borders for shopping and </a:t>
            </a:r>
            <a:r>
              <a:rPr lang="nb-NO" sz="1600" dirty="0" err="1" smtClean="0"/>
              <a:t>visiting</a:t>
            </a:r>
            <a:r>
              <a:rPr lang="nb-NO" sz="1600" dirty="0" smtClean="0"/>
              <a:t> cafes in Norwegian border </a:t>
            </a:r>
            <a:r>
              <a:rPr lang="nb-NO" sz="1600" dirty="0" err="1" smtClean="0"/>
              <a:t>zone</a:t>
            </a:r>
            <a:r>
              <a:rPr lang="nb-NO" sz="1600" dirty="0" smtClean="0"/>
              <a:t/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1600" dirty="0" smtClean="0"/>
              <a:t>No major </a:t>
            </a:r>
            <a:r>
              <a:rPr lang="nb-NO" sz="1600" dirty="0" err="1" smtClean="0"/>
              <a:t>challanges</a:t>
            </a:r>
            <a:r>
              <a:rPr lang="nb-NO" sz="1600" dirty="0" smtClean="0"/>
              <a:t>, </a:t>
            </a:r>
            <a:r>
              <a:rPr lang="nb-NO" sz="1600" dirty="0" err="1" smtClean="0"/>
              <a:t>but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/>
              <a:t> </a:t>
            </a:r>
            <a:r>
              <a:rPr lang="nb-NO" sz="1600" dirty="0" err="1" smtClean="0"/>
              <a:t>capacity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border </a:t>
            </a:r>
            <a:r>
              <a:rPr lang="nb-NO" sz="1600" dirty="0" err="1" smtClean="0"/>
              <a:t>crossing</a:t>
            </a:r>
            <a:r>
              <a:rPr lang="nb-NO" sz="1600" dirty="0" smtClean="0"/>
              <a:t> </a:t>
            </a:r>
            <a:r>
              <a:rPr lang="nb-NO" sz="1600" dirty="0" err="1" smtClean="0"/>
              <a:t>station</a:t>
            </a:r>
            <a:r>
              <a:rPr lang="nb-NO" sz="1600" dirty="0" smtClean="0"/>
              <a:t> </a:t>
            </a:r>
            <a:r>
              <a:rPr lang="nb-NO" sz="1600" dirty="0" err="1" smtClean="0"/>
              <a:t>had</a:t>
            </a:r>
            <a:r>
              <a:rPr lang="nb-NO" sz="1600" dirty="0" smtClean="0"/>
              <a:t> to be </a:t>
            </a:r>
            <a:r>
              <a:rPr lang="nb-NO" sz="1600" dirty="0" err="1" smtClean="0"/>
              <a:t>reinforced</a:t>
            </a:r>
            <a:r>
              <a:rPr lang="nb-NO" sz="1600" b="1" dirty="0" smtClean="0"/>
              <a:t/>
            </a:r>
            <a:br>
              <a:rPr lang="nb-NO" sz="1600" b="1" dirty="0" smtClean="0"/>
            </a:br>
            <a:r>
              <a:rPr lang="nb-NO" sz="1600" b="1" dirty="0" smtClean="0"/>
              <a:t/>
            </a:r>
            <a:br>
              <a:rPr lang="nb-NO" sz="1600" b="1" dirty="0" smtClean="0"/>
            </a:b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1979300816"/>
      </p:ext>
    </p:extLst>
  </p:cSld>
  <p:clrMapOvr>
    <a:masterClrMapping/>
  </p:clrMapOvr>
</p:sld>
</file>

<file path=ppt/theme/theme1.xml><?xml version="1.0" encoding="utf-8"?>
<a:theme xmlns:a="http://schemas.openxmlformats.org/drawingml/2006/main" name="MOR_MAL for departemente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2000" tIns="72000" rIns="72000" bIns="72000" rtlCol="0">
        <a:noAutofit/>
      </a:bodyPr>
      <a:lstStyle>
        <a:defPPr marL="360363" indent="-360363">
          <a:buFont typeface="Arial" panose="020B0604020202020204" pitchFamily="34" charset="0"/>
          <a:buChar char="•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D-pptmal_16-9_Norsk.potx" id="{E3652891-EEBA-4DB0-9AE9-EBE36DE01DAB}" vid="{86D3C886-E8B2-4A59-B9C0-BBE944E2CD1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Custom</PresentationFormat>
  <Paragraphs>66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MOR_MAL for departementene</vt:lpstr>
      <vt:lpstr>Presentation</vt:lpstr>
      <vt:lpstr>PowerPoint Presentation</vt:lpstr>
      <vt:lpstr>The EU regulation 1931/2006 on local border traffic for external land borders </vt:lpstr>
      <vt:lpstr>The EU regulation 1931/2006 on local border traffic for external land borders </vt:lpstr>
      <vt:lpstr>The Norwegian – Russian agreement on border crossing - in force 29 May 2012</vt:lpstr>
      <vt:lpstr>Norwegian border to Russia – 196 km</vt:lpstr>
      <vt:lpstr>Conditions for obtaining a Norewegian border crossing permit</vt:lpstr>
      <vt:lpstr>Benefits for the permit holder</vt:lpstr>
      <vt:lpstr>The potential of the regime</vt:lpstr>
      <vt:lpstr>Positive effects and challenges</vt:lpstr>
      <vt:lpstr>Norwegian border permit </vt:lpstr>
      <vt:lpstr>PowerPoint Presentation</vt:lpstr>
    </vt:vector>
  </TitlesOfParts>
  <Company>JD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Mowinckel Hild</dc:creator>
  <cp:lastModifiedBy>Aventurin Kirsti</cp:lastModifiedBy>
  <cp:revision>395</cp:revision>
  <cp:lastPrinted>2016-11-28T09:16:46Z</cp:lastPrinted>
  <dcterms:created xsi:type="dcterms:W3CDTF">2010-11-05T13:35:06Z</dcterms:created>
  <dcterms:modified xsi:type="dcterms:W3CDTF">2017-01-03T13:22:47Z</dcterms:modified>
</cp:coreProperties>
</file>